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68" r:id="rId4"/>
    <p:sldId id="269" r:id="rId5"/>
    <p:sldId id="359" r:id="rId6"/>
    <p:sldId id="272" r:id="rId7"/>
    <p:sldId id="273" r:id="rId9"/>
    <p:sldId id="274" r:id="rId10"/>
    <p:sldId id="275" r:id="rId11"/>
    <p:sldId id="415" r:id="rId12"/>
    <p:sldId id="280"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42" r:id="rId29"/>
    <p:sldId id="431" r:id="rId30"/>
    <p:sldId id="432" r:id="rId31"/>
    <p:sldId id="433" r:id="rId32"/>
    <p:sldId id="434" r:id="rId33"/>
    <p:sldId id="435" r:id="rId34"/>
    <p:sldId id="436" r:id="rId35"/>
    <p:sldId id="437" r:id="rId36"/>
    <p:sldId id="438" r:id="rId37"/>
    <p:sldId id="439" r:id="rId38"/>
    <p:sldId id="440" r:id="rId39"/>
    <p:sldId id="441" r:id="rId40"/>
    <p:sldId id="340" r:id="rId41"/>
    <p:sldId id="260" r:id="rId42"/>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66"/>
    <a:srgbClr val="080800"/>
    <a:srgbClr val="866600"/>
    <a:srgbClr val="FFC000"/>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3" d="100"/>
          <a:sy n="83" d="100"/>
        </p:scale>
        <p:origin x="-1426" y="-58"/>
      </p:cViewPr>
      <p:guideLst>
        <p:guide orient="horz" pos="2069"/>
        <p:guide pos="28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DBA7C7-D346-4A92-B709-FC8167D1FA48}" type="doc">
      <dgm:prSet loTypeId="urn:microsoft.com/office/officeart/2005/8/layout/process5" loCatId="process" qsTypeId="urn:microsoft.com/office/officeart/2005/8/quickstyle/3d2" qsCatId="3D" csTypeId="urn:microsoft.com/office/officeart/2005/8/colors/colorful2" csCatId="colorful" phldr="true"/>
      <dgm:spPr/>
      <dgm:t>
        <a:bodyPr/>
        <a:lstStyle/>
        <a:p>
          <a:endParaRPr lang="zh-CN" altLang="en-US"/>
        </a:p>
      </dgm:t>
    </dgm:pt>
    <dgm:pt modelId="{8C33C356-8036-4659-A031-EDDF4FE39DAD}">
      <dgm:prSet phldrT="[文本]"/>
      <dgm:spPr/>
      <dgm:t>
        <a:bodyPr/>
        <a:lstStyle/>
        <a:p>
          <a:r>
            <a:rPr lang="zh-CN" altLang="en-US" dirty="0">
              <a:latin typeface="黑体" panose="02010609060101010101" charset="-122"/>
              <a:ea typeface="黑体" panose="02010609060101010101" charset="-122"/>
            </a:rPr>
            <a:t>产生</a:t>
          </a:r>
        </a:p>
      </dgm:t>
    </dgm:pt>
    <dgm:pt modelId="{586F3D19-1252-4F2E-BA63-FC1DB143EAD2}" cxnId="{1853093A-1710-45E8-8B82-413B24176FCC}" type="parTrans">
      <dgm:prSet/>
      <dgm:spPr/>
      <dgm:t>
        <a:bodyPr/>
        <a:lstStyle/>
        <a:p>
          <a:endParaRPr lang="zh-CN" altLang="en-US"/>
        </a:p>
      </dgm:t>
    </dgm:pt>
    <dgm:pt modelId="{C10F1604-B0D0-45EC-AECA-A94A95A7B2A7}" cxnId="{1853093A-1710-45E8-8B82-413B24176FCC}" type="sibTrans">
      <dgm:prSet/>
      <dgm:spPr/>
      <dgm:t>
        <a:bodyPr/>
        <a:lstStyle/>
        <a:p>
          <a:endParaRPr lang="zh-CN" altLang="en-US"/>
        </a:p>
      </dgm:t>
    </dgm:pt>
    <dgm:pt modelId="{54385DD6-4F30-40E4-968C-74C3776B917A}">
      <dgm:prSet phldrT="[文本]"/>
      <dgm:spPr/>
      <dgm:t>
        <a:bodyPr/>
        <a:lstStyle/>
        <a:p>
          <a:r>
            <a:rPr lang="zh-CN" altLang="en-US" dirty="0">
              <a:latin typeface="黑体" panose="02010609060101010101" charset="-122"/>
              <a:ea typeface="黑体" panose="02010609060101010101" charset="-122"/>
            </a:rPr>
            <a:t>分类</a:t>
          </a:r>
        </a:p>
      </dgm:t>
    </dgm:pt>
    <dgm:pt modelId="{23B3F2DF-A4A0-4D01-92B9-7B54F3D4BED1}" cxnId="{7D47854F-BFA4-46CC-BC19-20AF8AB6F995}" type="parTrans">
      <dgm:prSet/>
      <dgm:spPr/>
      <dgm:t>
        <a:bodyPr/>
        <a:lstStyle/>
        <a:p>
          <a:endParaRPr lang="zh-CN" altLang="en-US"/>
        </a:p>
      </dgm:t>
    </dgm:pt>
    <dgm:pt modelId="{AE897E98-7966-4FC3-A663-FE60C7EE8400}" cxnId="{7D47854F-BFA4-46CC-BC19-20AF8AB6F995}" type="sibTrans">
      <dgm:prSet/>
      <dgm:spPr/>
      <dgm:t>
        <a:bodyPr/>
        <a:lstStyle/>
        <a:p>
          <a:endParaRPr lang="zh-CN" altLang="en-US"/>
        </a:p>
      </dgm:t>
    </dgm:pt>
    <dgm:pt modelId="{F59D928E-F6F4-47F1-8D53-F525ABE1981F}">
      <dgm:prSet phldrT="[文本]"/>
      <dgm:spPr/>
      <dgm:t>
        <a:bodyPr/>
        <a:lstStyle/>
        <a:p>
          <a:r>
            <a:rPr lang="zh-CN" altLang="en-US" dirty="0">
              <a:latin typeface="黑体" panose="02010609060101010101" charset="-122"/>
              <a:ea typeface="黑体" panose="02010609060101010101" charset="-122"/>
            </a:rPr>
            <a:t>收集</a:t>
          </a:r>
        </a:p>
      </dgm:t>
    </dgm:pt>
    <dgm:pt modelId="{57968C67-5D30-43D7-B15B-6E3FBD5D4FD9}" cxnId="{E9826262-3450-43EF-BF0C-DF5C2E8F4DBE}" type="parTrans">
      <dgm:prSet/>
      <dgm:spPr/>
      <dgm:t>
        <a:bodyPr/>
        <a:lstStyle/>
        <a:p>
          <a:endParaRPr lang="zh-CN" altLang="en-US"/>
        </a:p>
      </dgm:t>
    </dgm:pt>
    <dgm:pt modelId="{438DA61F-C09F-4268-A53F-9577D238F7DA}" cxnId="{E9826262-3450-43EF-BF0C-DF5C2E8F4DBE}" type="sibTrans">
      <dgm:prSet/>
      <dgm:spPr/>
      <dgm:t>
        <a:bodyPr/>
        <a:lstStyle/>
        <a:p>
          <a:endParaRPr lang="zh-CN" altLang="en-US"/>
        </a:p>
      </dgm:t>
    </dgm:pt>
    <dgm:pt modelId="{CE36B8C5-EB3A-4D1A-95D3-ABA4EF1211AA}">
      <dgm:prSet phldrT="[文本]"/>
      <dgm:spPr/>
      <dgm:t>
        <a:bodyPr/>
        <a:lstStyle/>
        <a:p>
          <a:r>
            <a:rPr lang="zh-CN" altLang="en-US" dirty="0">
              <a:latin typeface="黑体" panose="02010609060101010101" charset="-122"/>
              <a:ea typeface="黑体" panose="02010609060101010101" charset="-122"/>
            </a:rPr>
            <a:t>贮存</a:t>
          </a:r>
        </a:p>
      </dgm:t>
    </dgm:pt>
    <dgm:pt modelId="{3477FD1E-7E06-4996-B37F-F1D2C497C258}" cxnId="{FD4E6D22-9AB0-48FC-9717-8283E5F1A5A2}" type="parTrans">
      <dgm:prSet/>
      <dgm:spPr/>
      <dgm:t>
        <a:bodyPr/>
        <a:lstStyle/>
        <a:p>
          <a:endParaRPr lang="zh-CN" altLang="en-US"/>
        </a:p>
      </dgm:t>
    </dgm:pt>
    <dgm:pt modelId="{02E8E87A-732F-4FC7-8872-5DE5B58A53D6}" cxnId="{FD4E6D22-9AB0-48FC-9717-8283E5F1A5A2}" type="sibTrans">
      <dgm:prSet/>
      <dgm:spPr/>
      <dgm:t>
        <a:bodyPr/>
        <a:lstStyle/>
        <a:p>
          <a:endParaRPr lang="zh-CN" altLang="en-US"/>
        </a:p>
      </dgm:t>
    </dgm:pt>
    <dgm:pt modelId="{D0A4882A-3949-46B2-8E29-722377D61B67}">
      <dgm:prSet phldrT="[文本]"/>
      <dgm:spPr>
        <a:solidFill>
          <a:schemeClr val="accent4">
            <a:lumMod val="90000"/>
          </a:schemeClr>
        </a:solidFill>
      </dgm:spPr>
      <dgm:t>
        <a:bodyPr/>
        <a:lstStyle/>
        <a:p>
          <a:r>
            <a:rPr lang="zh-CN" altLang="en-US">
              <a:latin typeface="黑体" panose="02010609060101010101" charset="-122"/>
              <a:ea typeface="黑体" panose="02010609060101010101" charset="-122"/>
            </a:rPr>
            <a:t>转移</a:t>
          </a:r>
          <a:endParaRPr lang="zh-CN" altLang="en-US" dirty="0">
            <a:latin typeface="黑体" panose="02010609060101010101" charset="-122"/>
            <a:ea typeface="黑体" panose="02010609060101010101" charset="-122"/>
          </a:endParaRPr>
        </a:p>
      </dgm:t>
    </dgm:pt>
    <dgm:pt modelId="{F6ED0F92-E93D-4EC2-8A31-FA88647D7DF2}" cxnId="{580CF291-9AF9-40E5-8FF3-27974CB3A10A}" type="parTrans">
      <dgm:prSet/>
      <dgm:spPr/>
      <dgm:t>
        <a:bodyPr/>
        <a:lstStyle/>
        <a:p>
          <a:endParaRPr lang="zh-CN" altLang="en-US"/>
        </a:p>
      </dgm:t>
    </dgm:pt>
    <dgm:pt modelId="{02A664CF-234A-47EA-9A8F-E0BC8FDB7273}" cxnId="{580CF291-9AF9-40E5-8FF3-27974CB3A10A}" type="sibTrans">
      <dgm:prSet/>
      <dgm:spPr/>
      <dgm:t>
        <a:bodyPr/>
        <a:lstStyle/>
        <a:p>
          <a:endParaRPr lang="zh-CN" altLang="en-US"/>
        </a:p>
      </dgm:t>
    </dgm:pt>
    <dgm:pt modelId="{BD194B18-5380-4AAC-9A8C-7328A5BFF187}">
      <dgm:prSet phldrT="[文本]"/>
      <dgm:spPr>
        <a:solidFill>
          <a:schemeClr val="accent6">
            <a:lumMod val="40000"/>
            <a:lumOff val="60000"/>
          </a:schemeClr>
        </a:solidFill>
      </dgm:spPr>
      <dgm:t>
        <a:bodyPr/>
        <a:lstStyle/>
        <a:p>
          <a:r>
            <a:rPr lang="zh-CN" altLang="en-US" dirty="0">
              <a:latin typeface="黑体" panose="02010609060101010101" charset="-122"/>
              <a:ea typeface="黑体" panose="02010609060101010101" charset="-122"/>
            </a:rPr>
            <a:t>处置</a:t>
          </a:r>
        </a:p>
      </dgm:t>
    </dgm:pt>
    <dgm:pt modelId="{0E44D3B8-F2AC-4AA7-808E-B8ECC43459BC}" cxnId="{7BC16070-BDE1-4113-8F54-6C32265C893C}" type="parTrans">
      <dgm:prSet/>
      <dgm:spPr/>
      <dgm:t>
        <a:bodyPr/>
        <a:lstStyle/>
        <a:p>
          <a:endParaRPr lang="zh-CN" altLang="en-US"/>
        </a:p>
      </dgm:t>
    </dgm:pt>
    <dgm:pt modelId="{8D694CF6-C555-48F0-8A1B-93DE47D7DBCA}" cxnId="{7BC16070-BDE1-4113-8F54-6C32265C893C}" type="sibTrans">
      <dgm:prSet/>
      <dgm:spPr/>
      <dgm:t>
        <a:bodyPr/>
        <a:lstStyle/>
        <a:p>
          <a:endParaRPr lang="zh-CN" altLang="en-US"/>
        </a:p>
      </dgm:t>
    </dgm:pt>
    <dgm:pt modelId="{E3BA3953-667D-4193-85BB-446C77124D5D}" type="pres">
      <dgm:prSet presAssocID="{35DBA7C7-D346-4A92-B709-FC8167D1FA48}" presName="diagram" presStyleCnt="0">
        <dgm:presLayoutVars>
          <dgm:dir/>
          <dgm:resizeHandles val="exact"/>
        </dgm:presLayoutVars>
      </dgm:prSet>
      <dgm:spPr/>
      <dgm:t>
        <a:bodyPr/>
        <a:lstStyle/>
        <a:p>
          <a:endParaRPr lang="zh-CN" altLang="en-US"/>
        </a:p>
      </dgm:t>
    </dgm:pt>
    <dgm:pt modelId="{4546AF21-2ABE-460C-8F7D-5E37D9D0469E}" type="pres">
      <dgm:prSet presAssocID="{8C33C356-8036-4659-A031-EDDF4FE39DAD}" presName="node" presStyleLbl="node1" presStyleIdx="0" presStyleCnt="6">
        <dgm:presLayoutVars>
          <dgm:bulletEnabled val="true"/>
        </dgm:presLayoutVars>
      </dgm:prSet>
      <dgm:spPr/>
      <dgm:t>
        <a:bodyPr/>
        <a:lstStyle/>
        <a:p>
          <a:endParaRPr lang="zh-CN" altLang="en-US"/>
        </a:p>
      </dgm:t>
    </dgm:pt>
    <dgm:pt modelId="{6F54E2D8-2D19-4D71-A2EA-925E6B358604}" type="pres">
      <dgm:prSet presAssocID="{C10F1604-B0D0-45EC-AECA-A94A95A7B2A7}" presName="sibTrans" presStyleLbl="sibTrans2D1" presStyleIdx="0" presStyleCnt="5"/>
      <dgm:spPr/>
      <dgm:t>
        <a:bodyPr/>
        <a:lstStyle/>
        <a:p>
          <a:endParaRPr lang="zh-CN" altLang="en-US"/>
        </a:p>
      </dgm:t>
    </dgm:pt>
    <dgm:pt modelId="{FA9E04D1-DF84-4301-B168-06A3F2C0072D}" type="pres">
      <dgm:prSet presAssocID="{C10F1604-B0D0-45EC-AECA-A94A95A7B2A7}" presName="connectorText" presStyleLbl="sibTrans2D1" presStyleIdx="0" presStyleCnt="5"/>
      <dgm:spPr/>
      <dgm:t>
        <a:bodyPr/>
        <a:lstStyle/>
        <a:p>
          <a:endParaRPr lang="zh-CN" altLang="en-US"/>
        </a:p>
      </dgm:t>
    </dgm:pt>
    <dgm:pt modelId="{60F998FA-D3BD-48FF-894F-90220499C2CE}" type="pres">
      <dgm:prSet presAssocID="{54385DD6-4F30-40E4-968C-74C3776B917A}" presName="node" presStyleLbl="node1" presStyleIdx="1" presStyleCnt="6">
        <dgm:presLayoutVars>
          <dgm:bulletEnabled val="true"/>
        </dgm:presLayoutVars>
      </dgm:prSet>
      <dgm:spPr/>
      <dgm:t>
        <a:bodyPr/>
        <a:lstStyle/>
        <a:p>
          <a:endParaRPr lang="zh-CN" altLang="en-US"/>
        </a:p>
      </dgm:t>
    </dgm:pt>
    <dgm:pt modelId="{410F73ED-7EDA-408F-ADA7-1F298A1502BF}" type="pres">
      <dgm:prSet presAssocID="{AE897E98-7966-4FC3-A663-FE60C7EE8400}" presName="sibTrans" presStyleLbl="sibTrans2D1" presStyleIdx="1" presStyleCnt="5"/>
      <dgm:spPr/>
      <dgm:t>
        <a:bodyPr/>
        <a:lstStyle/>
        <a:p>
          <a:endParaRPr lang="zh-CN" altLang="en-US"/>
        </a:p>
      </dgm:t>
    </dgm:pt>
    <dgm:pt modelId="{7D4FCE45-D38D-4DAC-89EF-C9EDF42358E5}" type="pres">
      <dgm:prSet presAssocID="{AE897E98-7966-4FC3-A663-FE60C7EE8400}" presName="connectorText" presStyleLbl="sibTrans2D1" presStyleIdx="1" presStyleCnt="5"/>
      <dgm:spPr/>
      <dgm:t>
        <a:bodyPr/>
        <a:lstStyle/>
        <a:p>
          <a:endParaRPr lang="zh-CN" altLang="en-US"/>
        </a:p>
      </dgm:t>
    </dgm:pt>
    <dgm:pt modelId="{F1DC90C2-A320-4087-BC76-9CCCE18E20AF}" type="pres">
      <dgm:prSet presAssocID="{F59D928E-F6F4-47F1-8D53-F525ABE1981F}" presName="node" presStyleLbl="node1" presStyleIdx="2" presStyleCnt="6">
        <dgm:presLayoutVars>
          <dgm:bulletEnabled val="true"/>
        </dgm:presLayoutVars>
      </dgm:prSet>
      <dgm:spPr/>
      <dgm:t>
        <a:bodyPr/>
        <a:lstStyle/>
        <a:p>
          <a:endParaRPr lang="zh-CN" altLang="en-US"/>
        </a:p>
      </dgm:t>
    </dgm:pt>
    <dgm:pt modelId="{EC07034E-6367-4859-81E0-BAA43DEFF989}" type="pres">
      <dgm:prSet presAssocID="{438DA61F-C09F-4268-A53F-9577D238F7DA}" presName="sibTrans" presStyleLbl="sibTrans2D1" presStyleIdx="2" presStyleCnt="5"/>
      <dgm:spPr/>
      <dgm:t>
        <a:bodyPr/>
        <a:lstStyle/>
        <a:p>
          <a:endParaRPr lang="zh-CN" altLang="en-US"/>
        </a:p>
      </dgm:t>
    </dgm:pt>
    <dgm:pt modelId="{395F2D08-B9C6-4E7F-9448-DE7F7FF5AC90}" type="pres">
      <dgm:prSet presAssocID="{438DA61F-C09F-4268-A53F-9577D238F7DA}" presName="connectorText" presStyleLbl="sibTrans2D1" presStyleIdx="2" presStyleCnt="5"/>
      <dgm:spPr/>
      <dgm:t>
        <a:bodyPr/>
        <a:lstStyle/>
        <a:p>
          <a:endParaRPr lang="zh-CN" altLang="en-US"/>
        </a:p>
      </dgm:t>
    </dgm:pt>
    <dgm:pt modelId="{093258DE-59E7-49FF-8779-EAEE5FD0439B}" type="pres">
      <dgm:prSet presAssocID="{CE36B8C5-EB3A-4D1A-95D3-ABA4EF1211AA}" presName="node" presStyleLbl="node1" presStyleIdx="3" presStyleCnt="6">
        <dgm:presLayoutVars>
          <dgm:bulletEnabled val="true"/>
        </dgm:presLayoutVars>
      </dgm:prSet>
      <dgm:spPr/>
      <dgm:t>
        <a:bodyPr/>
        <a:lstStyle/>
        <a:p>
          <a:endParaRPr lang="zh-CN" altLang="en-US"/>
        </a:p>
      </dgm:t>
    </dgm:pt>
    <dgm:pt modelId="{98B27536-0D69-4801-A12F-6FD702E12CA2}" type="pres">
      <dgm:prSet presAssocID="{02E8E87A-732F-4FC7-8872-5DE5B58A53D6}" presName="sibTrans" presStyleLbl="sibTrans2D1" presStyleIdx="3" presStyleCnt="5"/>
      <dgm:spPr/>
      <dgm:t>
        <a:bodyPr/>
        <a:lstStyle/>
        <a:p>
          <a:endParaRPr lang="zh-CN" altLang="en-US"/>
        </a:p>
      </dgm:t>
    </dgm:pt>
    <dgm:pt modelId="{58927009-B482-40C3-9EF0-C2EEC3BA2BCF}" type="pres">
      <dgm:prSet presAssocID="{02E8E87A-732F-4FC7-8872-5DE5B58A53D6}" presName="connectorText" presStyleLbl="sibTrans2D1" presStyleIdx="3" presStyleCnt="5"/>
      <dgm:spPr/>
      <dgm:t>
        <a:bodyPr/>
        <a:lstStyle/>
        <a:p>
          <a:endParaRPr lang="zh-CN" altLang="en-US"/>
        </a:p>
      </dgm:t>
    </dgm:pt>
    <dgm:pt modelId="{5C447EF8-3041-43C9-BF8D-44FE53AF1EE7}" type="pres">
      <dgm:prSet presAssocID="{D0A4882A-3949-46B2-8E29-722377D61B67}" presName="node" presStyleLbl="node1" presStyleIdx="4" presStyleCnt="6" custLinFactNeighborX="0" custLinFactNeighborY="94070">
        <dgm:presLayoutVars>
          <dgm:bulletEnabled val="true"/>
        </dgm:presLayoutVars>
      </dgm:prSet>
      <dgm:spPr/>
      <dgm:t>
        <a:bodyPr/>
        <a:lstStyle/>
        <a:p>
          <a:endParaRPr lang="zh-CN" altLang="en-US"/>
        </a:p>
      </dgm:t>
    </dgm:pt>
    <dgm:pt modelId="{5602C84B-9F3F-4272-880F-576F996D97C2}" type="pres">
      <dgm:prSet presAssocID="{02A664CF-234A-47EA-9A8F-E0BC8FDB7273}" presName="sibTrans" presStyleLbl="sibTrans2D1" presStyleIdx="4" presStyleCnt="5"/>
      <dgm:spPr/>
      <dgm:t>
        <a:bodyPr/>
        <a:lstStyle/>
        <a:p>
          <a:endParaRPr lang="zh-CN" altLang="en-US"/>
        </a:p>
      </dgm:t>
    </dgm:pt>
    <dgm:pt modelId="{D9ED4E16-E4E2-40F3-8A8E-8DB04C26D4E3}" type="pres">
      <dgm:prSet presAssocID="{02A664CF-234A-47EA-9A8F-E0BC8FDB7273}" presName="connectorText" presStyleLbl="sibTrans2D1" presStyleIdx="4" presStyleCnt="5"/>
      <dgm:spPr/>
      <dgm:t>
        <a:bodyPr/>
        <a:lstStyle/>
        <a:p>
          <a:endParaRPr lang="zh-CN" altLang="en-US"/>
        </a:p>
      </dgm:t>
    </dgm:pt>
    <dgm:pt modelId="{9C12B651-0749-49F8-8857-E61671F91646}" type="pres">
      <dgm:prSet presAssocID="{BD194B18-5380-4AAC-9A8C-7328A5BFF187}" presName="node" presStyleLbl="node1" presStyleIdx="5" presStyleCnt="6" custLinFactNeighborX="0" custLinFactNeighborY="94070">
        <dgm:presLayoutVars>
          <dgm:bulletEnabled val="true"/>
        </dgm:presLayoutVars>
      </dgm:prSet>
      <dgm:spPr/>
      <dgm:t>
        <a:bodyPr/>
        <a:lstStyle/>
        <a:p>
          <a:endParaRPr lang="zh-CN" altLang="en-US"/>
        </a:p>
      </dgm:t>
    </dgm:pt>
  </dgm:ptLst>
  <dgm:cxnLst>
    <dgm:cxn modelId="{7D47854F-BFA4-46CC-BC19-20AF8AB6F995}" srcId="{35DBA7C7-D346-4A92-B709-FC8167D1FA48}" destId="{54385DD6-4F30-40E4-968C-74C3776B917A}" srcOrd="1" destOrd="0" parTransId="{23B3F2DF-A4A0-4D01-92B9-7B54F3D4BED1}" sibTransId="{AE897E98-7966-4FC3-A663-FE60C7EE8400}"/>
    <dgm:cxn modelId="{E96FCCC4-281E-426D-81FD-01549F4F8EDA}" type="presOf" srcId="{C10F1604-B0D0-45EC-AECA-A94A95A7B2A7}" destId="{FA9E04D1-DF84-4301-B168-06A3F2C0072D}" srcOrd="1" destOrd="0" presId="urn:microsoft.com/office/officeart/2005/8/layout/process5"/>
    <dgm:cxn modelId="{7BC4B5DC-2606-420B-8107-75E89BD2FBA6}" type="presOf" srcId="{02A664CF-234A-47EA-9A8F-E0BC8FDB7273}" destId="{D9ED4E16-E4E2-40F3-8A8E-8DB04C26D4E3}" srcOrd="1" destOrd="0" presId="urn:microsoft.com/office/officeart/2005/8/layout/process5"/>
    <dgm:cxn modelId="{C26683CC-AB25-4E3C-B447-715DE4033DED}" type="presOf" srcId="{02E8E87A-732F-4FC7-8872-5DE5B58A53D6}" destId="{98B27536-0D69-4801-A12F-6FD702E12CA2}" srcOrd="0" destOrd="0" presId="urn:microsoft.com/office/officeart/2005/8/layout/process5"/>
    <dgm:cxn modelId="{29F4654D-3D42-46FD-92E7-F79BE822E842}" type="presOf" srcId="{438DA61F-C09F-4268-A53F-9577D238F7DA}" destId="{EC07034E-6367-4859-81E0-BAA43DEFF989}" srcOrd="0" destOrd="0" presId="urn:microsoft.com/office/officeart/2005/8/layout/process5"/>
    <dgm:cxn modelId="{1853093A-1710-45E8-8B82-413B24176FCC}" srcId="{35DBA7C7-D346-4A92-B709-FC8167D1FA48}" destId="{8C33C356-8036-4659-A031-EDDF4FE39DAD}" srcOrd="0" destOrd="0" parTransId="{586F3D19-1252-4F2E-BA63-FC1DB143EAD2}" sibTransId="{C10F1604-B0D0-45EC-AECA-A94A95A7B2A7}"/>
    <dgm:cxn modelId="{7BC16070-BDE1-4113-8F54-6C32265C893C}" srcId="{35DBA7C7-D346-4A92-B709-FC8167D1FA48}" destId="{BD194B18-5380-4AAC-9A8C-7328A5BFF187}" srcOrd="5" destOrd="0" parTransId="{0E44D3B8-F2AC-4AA7-808E-B8ECC43459BC}" sibTransId="{8D694CF6-C555-48F0-8A1B-93DE47D7DBCA}"/>
    <dgm:cxn modelId="{C2AB33CE-D1FE-4582-A7B8-07DB34879E2D}" type="presOf" srcId="{D0A4882A-3949-46B2-8E29-722377D61B67}" destId="{5C447EF8-3041-43C9-BF8D-44FE53AF1EE7}" srcOrd="0" destOrd="0" presId="urn:microsoft.com/office/officeart/2005/8/layout/process5"/>
    <dgm:cxn modelId="{B5D213B8-717A-41BD-A3FF-EB98132691E1}" type="presOf" srcId="{CE36B8C5-EB3A-4D1A-95D3-ABA4EF1211AA}" destId="{093258DE-59E7-49FF-8779-EAEE5FD0439B}" srcOrd="0" destOrd="0" presId="urn:microsoft.com/office/officeart/2005/8/layout/process5"/>
    <dgm:cxn modelId="{8B483E39-13C9-4379-9EF2-98BC13AB3C49}" type="presOf" srcId="{35DBA7C7-D346-4A92-B709-FC8167D1FA48}" destId="{E3BA3953-667D-4193-85BB-446C77124D5D}" srcOrd="0" destOrd="0" presId="urn:microsoft.com/office/officeart/2005/8/layout/process5"/>
    <dgm:cxn modelId="{E9826262-3450-43EF-BF0C-DF5C2E8F4DBE}" srcId="{35DBA7C7-D346-4A92-B709-FC8167D1FA48}" destId="{F59D928E-F6F4-47F1-8D53-F525ABE1981F}" srcOrd="2" destOrd="0" parTransId="{57968C67-5D30-43D7-B15B-6E3FBD5D4FD9}" sibTransId="{438DA61F-C09F-4268-A53F-9577D238F7DA}"/>
    <dgm:cxn modelId="{B8330509-65FF-495C-9119-4C3B0C0F8681}" type="presOf" srcId="{8C33C356-8036-4659-A031-EDDF4FE39DAD}" destId="{4546AF21-2ABE-460C-8F7D-5E37D9D0469E}" srcOrd="0" destOrd="0" presId="urn:microsoft.com/office/officeart/2005/8/layout/process5"/>
    <dgm:cxn modelId="{4B408951-A078-4425-A78C-65CA2F291443}" type="presOf" srcId="{BD194B18-5380-4AAC-9A8C-7328A5BFF187}" destId="{9C12B651-0749-49F8-8857-E61671F91646}" srcOrd="0" destOrd="0" presId="urn:microsoft.com/office/officeart/2005/8/layout/process5"/>
    <dgm:cxn modelId="{4677C198-F9C1-4A65-8D91-175457CC4D33}" type="presOf" srcId="{438DA61F-C09F-4268-A53F-9577D238F7DA}" destId="{395F2D08-B9C6-4E7F-9448-DE7F7FF5AC90}" srcOrd="1" destOrd="0" presId="urn:microsoft.com/office/officeart/2005/8/layout/process5"/>
    <dgm:cxn modelId="{947BE109-BF54-4480-BD75-86AAAB6750B8}" type="presOf" srcId="{54385DD6-4F30-40E4-968C-74C3776B917A}" destId="{60F998FA-D3BD-48FF-894F-90220499C2CE}" srcOrd="0" destOrd="0" presId="urn:microsoft.com/office/officeart/2005/8/layout/process5"/>
    <dgm:cxn modelId="{000419EC-09C0-43B6-BF5B-4ACEBC419DEE}" type="presOf" srcId="{02A664CF-234A-47EA-9A8F-E0BC8FDB7273}" destId="{5602C84B-9F3F-4272-880F-576F996D97C2}" srcOrd="0" destOrd="0" presId="urn:microsoft.com/office/officeart/2005/8/layout/process5"/>
    <dgm:cxn modelId="{5BF30510-AB93-472B-B0A7-E5710E4DD778}" type="presOf" srcId="{02E8E87A-732F-4FC7-8872-5DE5B58A53D6}" destId="{58927009-B482-40C3-9EF0-C2EEC3BA2BCF}" srcOrd="1" destOrd="0" presId="urn:microsoft.com/office/officeart/2005/8/layout/process5"/>
    <dgm:cxn modelId="{580CF291-9AF9-40E5-8FF3-27974CB3A10A}" srcId="{35DBA7C7-D346-4A92-B709-FC8167D1FA48}" destId="{D0A4882A-3949-46B2-8E29-722377D61B67}" srcOrd="4" destOrd="0" parTransId="{F6ED0F92-E93D-4EC2-8A31-FA88647D7DF2}" sibTransId="{02A664CF-234A-47EA-9A8F-E0BC8FDB7273}"/>
    <dgm:cxn modelId="{FD4E6D22-9AB0-48FC-9717-8283E5F1A5A2}" srcId="{35DBA7C7-D346-4A92-B709-FC8167D1FA48}" destId="{CE36B8C5-EB3A-4D1A-95D3-ABA4EF1211AA}" srcOrd="3" destOrd="0" parTransId="{3477FD1E-7E06-4996-B37F-F1D2C497C258}" sibTransId="{02E8E87A-732F-4FC7-8872-5DE5B58A53D6}"/>
    <dgm:cxn modelId="{C548498D-AD0A-4833-83EF-A170A443129D}" type="presOf" srcId="{AE897E98-7966-4FC3-A663-FE60C7EE8400}" destId="{410F73ED-7EDA-408F-ADA7-1F298A1502BF}" srcOrd="0" destOrd="0" presId="urn:microsoft.com/office/officeart/2005/8/layout/process5"/>
    <dgm:cxn modelId="{4F4820EA-205C-4C8D-81CE-4EE4CDAD8A0F}" type="presOf" srcId="{AE897E98-7966-4FC3-A663-FE60C7EE8400}" destId="{7D4FCE45-D38D-4DAC-89EF-C9EDF42358E5}" srcOrd="1" destOrd="0" presId="urn:microsoft.com/office/officeart/2005/8/layout/process5"/>
    <dgm:cxn modelId="{10BDE1CF-BEE4-4363-89A7-49D39BBE474F}" type="presOf" srcId="{F59D928E-F6F4-47F1-8D53-F525ABE1981F}" destId="{F1DC90C2-A320-4087-BC76-9CCCE18E20AF}" srcOrd="0" destOrd="0" presId="urn:microsoft.com/office/officeart/2005/8/layout/process5"/>
    <dgm:cxn modelId="{177F6633-1C0C-4A3A-9FED-2EC5740DCE50}" type="presOf" srcId="{C10F1604-B0D0-45EC-AECA-A94A95A7B2A7}" destId="{6F54E2D8-2D19-4D71-A2EA-925E6B358604}" srcOrd="0" destOrd="0" presId="urn:microsoft.com/office/officeart/2005/8/layout/process5"/>
    <dgm:cxn modelId="{79BCAC36-CADF-45ED-B5EA-BCA0D52C9622}" type="presParOf" srcId="{E3BA3953-667D-4193-85BB-446C77124D5D}" destId="{4546AF21-2ABE-460C-8F7D-5E37D9D0469E}" srcOrd="0" destOrd="0" presId="urn:microsoft.com/office/officeart/2005/8/layout/process5"/>
    <dgm:cxn modelId="{9D4DE895-6F82-4383-85DA-D108E69C3776}" type="presParOf" srcId="{E3BA3953-667D-4193-85BB-446C77124D5D}" destId="{6F54E2D8-2D19-4D71-A2EA-925E6B358604}" srcOrd="1" destOrd="0" presId="urn:microsoft.com/office/officeart/2005/8/layout/process5"/>
    <dgm:cxn modelId="{15431C97-3624-450F-9175-461C4182B01A}" type="presParOf" srcId="{6F54E2D8-2D19-4D71-A2EA-925E6B358604}" destId="{FA9E04D1-DF84-4301-B168-06A3F2C0072D}" srcOrd="0" destOrd="0" presId="urn:microsoft.com/office/officeart/2005/8/layout/process5"/>
    <dgm:cxn modelId="{4F5CBE8A-FDEB-4645-BBF1-72ED3526EEA7}" type="presParOf" srcId="{E3BA3953-667D-4193-85BB-446C77124D5D}" destId="{60F998FA-D3BD-48FF-894F-90220499C2CE}" srcOrd="2" destOrd="0" presId="urn:microsoft.com/office/officeart/2005/8/layout/process5"/>
    <dgm:cxn modelId="{5FB8AE80-C066-45BC-A00E-EF53C70C0AAF}" type="presParOf" srcId="{E3BA3953-667D-4193-85BB-446C77124D5D}" destId="{410F73ED-7EDA-408F-ADA7-1F298A1502BF}" srcOrd="3" destOrd="0" presId="urn:microsoft.com/office/officeart/2005/8/layout/process5"/>
    <dgm:cxn modelId="{C3B19140-F126-407B-9E39-0E461499FC7A}" type="presParOf" srcId="{410F73ED-7EDA-408F-ADA7-1F298A1502BF}" destId="{7D4FCE45-D38D-4DAC-89EF-C9EDF42358E5}" srcOrd="0" destOrd="0" presId="urn:microsoft.com/office/officeart/2005/8/layout/process5"/>
    <dgm:cxn modelId="{DF1074D2-2145-426E-A737-78C9734CF655}" type="presParOf" srcId="{E3BA3953-667D-4193-85BB-446C77124D5D}" destId="{F1DC90C2-A320-4087-BC76-9CCCE18E20AF}" srcOrd="4" destOrd="0" presId="urn:microsoft.com/office/officeart/2005/8/layout/process5"/>
    <dgm:cxn modelId="{2BB4D186-EBD1-425E-8534-4B754CF4E373}" type="presParOf" srcId="{E3BA3953-667D-4193-85BB-446C77124D5D}" destId="{EC07034E-6367-4859-81E0-BAA43DEFF989}" srcOrd="5" destOrd="0" presId="urn:microsoft.com/office/officeart/2005/8/layout/process5"/>
    <dgm:cxn modelId="{350F67AA-EABA-48E2-AB57-0CBF21603DBC}" type="presParOf" srcId="{EC07034E-6367-4859-81E0-BAA43DEFF989}" destId="{395F2D08-B9C6-4E7F-9448-DE7F7FF5AC90}" srcOrd="0" destOrd="0" presId="urn:microsoft.com/office/officeart/2005/8/layout/process5"/>
    <dgm:cxn modelId="{D0C33440-5BE5-422F-9562-68C48129E8A2}" type="presParOf" srcId="{E3BA3953-667D-4193-85BB-446C77124D5D}" destId="{093258DE-59E7-49FF-8779-EAEE5FD0439B}" srcOrd="6" destOrd="0" presId="urn:microsoft.com/office/officeart/2005/8/layout/process5"/>
    <dgm:cxn modelId="{4DF3E4AB-D64D-4C1F-BF03-F9F52E362649}" type="presParOf" srcId="{E3BA3953-667D-4193-85BB-446C77124D5D}" destId="{98B27536-0D69-4801-A12F-6FD702E12CA2}" srcOrd="7" destOrd="0" presId="urn:microsoft.com/office/officeart/2005/8/layout/process5"/>
    <dgm:cxn modelId="{724BF1C7-1388-4A1F-8722-BCED6EF4E834}" type="presParOf" srcId="{98B27536-0D69-4801-A12F-6FD702E12CA2}" destId="{58927009-B482-40C3-9EF0-C2EEC3BA2BCF}" srcOrd="0" destOrd="0" presId="urn:microsoft.com/office/officeart/2005/8/layout/process5"/>
    <dgm:cxn modelId="{1B16A06C-0DD9-4B3F-A544-E5FA60B37DED}" type="presParOf" srcId="{E3BA3953-667D-4193-85BB-446C77124D5D}" destId="{5C447EF8-3041-43C9-BF8D-44FE53AF1EE7}" srcOrd="8" destOrd="0" presId="urn:microsoft.com/office/officeart/2005/8/layout/process5"/>
    <dgm:cxn modelId="{E8DB1B9A-FE6B-4CE9-8581-3C20FA49EAB0}" type="presParOf" srcId="{E3BA3953-667D-4193-85BB-446C77124D5D}" destId="{5602C84B-9F3F-4272-880F-576F996D97C2}" srcOrd="9" destOrd="0" presId="urn:microsoft.com/office/officeart/2005/8/layout/process5"/>
    <dgm:cxn modelId="{30EBA749-646A-48A3-AA34-BCCA195EE481}" type="presParOf" srcId="{5602C84B-9F3F-4272-880F-576F996D97C2}" destId="{D9ED4E16-E4E2-40F3-8A8E-8DB04C26D4E3}" srcOrd="0" destOrd="0" presId="urn:microsoft.com/office/officeart/2005/8/layout/process5"/>
    <dgm:cxn modelId="{95B1B7E5-9A42-48A4-9557-F30DE5343315}" type="presParOf" srcId="{E3BA3953-667D-4193-85BB-446C77124D5D}" destId="{9C12B651-0749-49F8-8857-E61671F91646}" srcOrd="10"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6AF21-2ABE-460C-8F7D-5E37D9D0469E}">
      <dsp:nvSpPr>
        <dsp:cNvPr id="0" name=""/>
        <dsp:cNvSpPr/>
      </dsp:nvSpPr>
      <dsp:spPr>
        <a:xfrm>
          <a:off x="716781" y="506"/>
          <a:ext cx="1934582" cy="116074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a:latin typeface="黑体" panose="02010609060101010101" pitchFamily="49" charset="-122"/>
              <a:ea typeface="黑体" panose="02010609060101010101" pitchFamily="49" charset="-122"/>
            </a:rPr>
            <a:t>产生</a:t>
          </a:r>
        </a:p>
      </dsp:txBody>
      <dsp:txXfrm>
        <a:off x="750778" y="34503"/>
        <a:ext cx="1866588" cy="1092755"/>
      </dsp:txXfrm>
    </dsp:sp>
    <dsp:sp modelId="{6F54E2D8-2D19-4D71-A2EA-925E6B358604}">
      <dsp:nvSpPr>
        <dsp:cNvPr id="0" name=""/>
        <dsp:cNvSpPr/>
      </dsp:nvSpPr>
      <dsp:spPr>
        <a:xfrm>
          <a:off x="2821607" y="340992"/>
          <a:ext cx="410131" cy="479776"/>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821607" y="436947"/>
        <a:ext cx="287092" cy="287866"/>
      </dsp:txXfrm>
    </dsp:sp>
    <dsp:sp modelId="{60F998FA-D3BD-48FF-894F-90220499C2CE}">
      <dsp:nvSpPr>
        <dsp:cNvPr id="0" name=""/>
        <dsp:cNvSpPr/>
      </dsp:nvSpPr>
      <dsp:spPr>
        <a:xfrm>
          <a:off x="3425196" y="506"/>
          <a:ext cx="1934582" cy="1160749"/>
        </a:xfrm>
        <a:prstGeom prst="roundRect">
          <a:avLst>
            <a:gd name="adj" fmla="val 10000"/>
          </a:avLst>
        </a:prstGeom>
        <a:gradFill rotWithShape="0">
          <a:gsLst>
            <a:gs pos="0">
              <a:schemeClr val="accent2">
                <a:hueOff val="-2413526"/>
                <a:satOff val="-14200"/>
                <a:lumOff val="7843"/>
                <a:alphaOff val="0"/>
                <a:shade val="51000"/>
                <a:satMod val="130000"/>
              </a:schemeClr>
            </a:gs>
            <a:gs pos="80000">
              <a:schemeClr val="accent2">
                <a:hueOff val="-2413526"/>
                <a:satOff val="-14200"/>
                <a:lumOff val="7843"/>
                <a:alphaOff val="0"/>
                <a:shade val="93000"/>
                <a:satMod val="130000"/>
              </a:schemeClr>
            </a:gs>
            <a:gs pos="100000">
              <a:schemeClr val="accent2">
                <a:hueOff val="-2413526"/>
                <a:satOff val="-14200"/>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a:latin typeface="黑体" panose="02010609060101010101" pitchFamily="49" charset="-122"/>
              <a:ea typeface="黑体" panose="02010609060101010101" pitchFamily="49" charset="-122"/>
            </a:rPr>
            <a:t>分类</a:t>
          </a:r>
        </a:p>
      </dsp:txBody>
      <dsp:txXfrm>
        <a:off x="3459193" y="34503"/>
        <a:ext cx="1866588" cy="1092755"/>
      </dsp:txXfrm>
    </dsp:sp>
    <dsp:sp modelId="{410F73ED-7EDA-408F-ADA7-1F298A1502BF}">
      <dsp:nvSpPr>
        <dsp:cNvPr id="0" name=""/>
        <dsp:cNvSpPr/>
      </dsp:nvSpPr>
      <dsp:spPr>
        <a:xfrm>
          <a:off x="5530022" y="340992"/>
          <a:ext cx="410131" cy="479776"/>
        </a:xfrm>
        <a:prstGeom prst="rightArrow">
          <a:avLst>
            <a:gd name="adj1" fmla="val 60000"/>
            <a:gd name="adj2" fmla="val 50000"/>
          </a:avLst>
        </a:prstGeom>
        <a:solidFill>
          <a:schemeClr val="accent2">
            <a:hueOff val="-3016908"/>
            <a:satOff val="-17750"/>
            <a:lumOff val="980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5530022" y="436947"/>
        <a:ext cx="287092" cy="287866"/>
      </dsp:txXfrm>
    </dsp:sp>
    <dsp:sp modelId="{F1DC90C2-A320-4087-BC76-9CCCE18E20AF}">
      <dsp:nvSpPr>
        <dsp:cNvPr id="0" name=""/>
        <dsp:cNvSpPr/>
      </dsp:nvSpPr>
      <dsp:spPr>
        <a:xfrm>
          <a:off x="6133611" y="506"/>
          <a:ext cx="1934582" cy="1160749"/>
        </a:xfrm>
        <a:prstGeom prst="roundRect">
          <a:avLst>
            <a:gd name="adj" fmla="val 10000"/>
          </a:avLst>
        </a:prstGeom>
        <a:gradFill rotWithShape="0">
          <a:gsLst>
            <a:gs pos="0">
              <a:schemeClr val="accent2">
                <a:hueOff val="-4827052"/>
                <a:satOff val="-28400"/>
                <a:lumOff val="15686"/>
                <a:alphaOff val="0"/>
                <a:shade val="51000"/>
                <a:satMod val="130000"/>
              </a:schemeClr>
            </a:gs>
            <a:gs pos="80000">
              <a:schemeClr val="accent2">
                <a:hueOff val="-4827052"/>
                <a:satOff val="-28400"/>
                <a:lumOff val="15686"/>
                <a:alphaOff val="0"/>
                <a:shade val="93000"/>
                <a:satMod val="130000"/>
              </a:schemeClr>
            </a:gs>
            <a:gs pos="100000">
              <a:schemeClr val="accent2">
                <a:hueOff val="-4827052"/>
                <a:satOff val="-28400"/>
                <a:lumOff val="15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a:latin typeface="黑体" panose="02010609060101010101" pitchFamily="49" charset="-122"/>
              <a:ea typeface="黑体" panose="02010609060101010101" pitchFamily="49" charset="-122"/>
            </a:rPr>
            <a:t>收集</a:t>
          </a:r>
        </a:p>
      </dsp:txBody>
      <dsp:txXfrm>
        <a:off x="6167608" y="34503"/>
        <a:ext cx="1866588" cy="1092755"/>
      </dsp:txXfrm>
    </dsp:sp>
    <dsp:sp modelId="{EC07034E-6367-4859-81E0-BAA43DEFF989}">
      <dsp:nvSpPr>
        <dsp:cNvPr id="0" name=""/>
        <dsp:cNvSpPr/>
      </dsp:nvSpPr>
      <dsp:spPr>
        <a:xfrm rot="5400000">
          <a:off x="6895837" y="1296676"/>
          <a:ext cx="410131" cy="479776"/>
        </a:xfrm>
        <a:prstGeom prst="rightArrow">
          <a:avLst>
            <a:gd name="adj1" fmla="val 60000"/>
            <a:gd name="adj2" fmla="val 50000"/>
          </a:avLst>
        </a:prstGeom>
        <a:solidFill>
          <a:schemeClr val="accent2">
            <a:hueOff val="-6033815"/>
            <a:satOff val="-35500"/>
            <a:lumOff val="1960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5400000">
        <a:off x="6956970" y="1331499"/>
        <a:ext cx="287866" cy="287092"/>
      </dsp:txXfrm>
    </dsp:sp>
    <dsp:sp modelId="{093258DE-59E7-49FF-8779-EAEE5FD0439B}">
      <dsp:nvSpPr>
        <dsp:cNvPr id="0" name=""/>
        <dsp:cNvSpPr/>
      </dsp:nvSpPr>
      <dsp:spPr>
        <a:xfrm>
          <a:off x="6133611" y="1935088"/>
          <a:ext cx="1934582" cy="1160749"/>
        </a:xfrm>
        <a:prstGeom prst="roundRect">
          <a:avLst>
            <a:gd name="adj" fmla="val 10000"/>
          </a:avLst>
        </a:prstGeom>
        <a:gradFill rotWithShape="0">
          <a:gsLst>
            <a:gs pos="0">
              <a:schemeClr val="accent2">
                <a:hueOff val="-7240579"/>
                <a:satOff val="-42599"/>
                <a:lumOff val="23529"/>
                <a:alphaOff val="0"/>
                <a:shade val="51000"/>
                <a:satMod val="130000"/>
              </a:schemeClr>
            </a:gs>
            <a:gs pos="80000">
              <a:schemeClr val="accent2">
                <a:hueOff val="-7240579"/>
                <a:satOff val="-42599"/>
                <a:lumOff val="23529"/>
                <a:alphaOff val="0"/>
                <a:shade val="93000"/>
                <a:satMod val="130000"/>
              </a:schemeClr>
            </a:gs>
            <a:gs pos="100000">
              <a:schemeClr val="accent2">
                <a:hueOff val="-7240579"/>
                <a:satOff val="-42599"/>
                <a:lumOff val="23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a:latin typeface="黑体" panose="02010609060101010101" pitchFamily="49" charset="-122"/>
              <a:ea typeface="黑体" panose="02010609060101010101" pitchFamily="49" charset="-122"/>
            </a:rPr>
            <a:t>贮存</a:t>
          </a:r>
        </a:p>
      </dsp:txBody>
      <dsp:txXfrm>
        <a:off x="6167608" y="1969085"/>
        <a:ext cx="1866588" cy="1092755"/>
      </dsp:txXfrm>
    </dsp:sp>
    <dsp:sp modelId="{98B27536-0D69-4801-A12F-6FD702E12CA2}">
      <dsp:nvSpPr>
        <dsp:cNvPr id="0" name=""/>
        <dsp:cNvSpPr/>
      </dsp:nvSpPr>
      <dsp:spPr>
        <a:xfrm rot="10799357">
          <a:off x="5553237" y="2275825"/>
          <a:ext cx="410131" cy="479776"/>
        </a:xfrm>
        <a:prstGeom prst="rightArrow">
          <a:avLst>
            <a:gd name="adj1" fmla="val 60000"/>
            <a:gd name="adj2" fmla="val 50000"/>
          </a:avLst>
        </a:prstGeom>
        <a:solidFill>
          <a:schemeClr val="accent2">
            <a:hueOff val="-9050723"/>
            <a:satOff val="-53249"/>
            <a:lumOff val="2941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5676276" y="2371768"/>
        <a:ext cx="287092" cy="287866"/>
      </dsp:txXfrm>
    </dsp:sp>
    <dsp:sp modelId="{5C447EF8-3041-43C9-BF8D-44FE53AF1EE7}">
      <dsp:nvSpPr>
        <dsp:cNvPr id="0" name=""/>
        <dsp:cNvSpPr/>
      </dsp:nvSpPr>
      <dsp:spPr>
        <a:xfrm>
          <a:off x="3425196" y="1935594"/>
          <a:ext cx="1934582" cy="1160749"/>
        </a:xfrm>
        <a:prstGeom prst="roundRect">
          <a:avLst>
            <a:gd name="adj" fmla="val 10000"/>
          </a:avLst>
        </a:prstGeom>
        <a:solidFill>
          <a:schemeClr val="accent4">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a:latin typeface="黑体" panose="02010609060101010101" pitchFamily="49" charset="-122"/>
              <a:ea typeface="黑体" panose="02010609060101010101" pitchFamily="49" charset="-122"/>
            </a:rPr>
            <a:t>转移</a:t>
          </a:r>
          <a:endParaRPr lang="zh-CN" altLang="en-US" sz="4800" kern="1200" dirty="0">
            <a:latin typeface="黑体" panose="02010609060101010101" pitchFamily="49" charset="-122"/>
            <a:ea typeface="黑体" panose="02010609060101010101" pitchFamily="49" charset="-122"/>
          </a:endParaRPr>
        </a:p>
      </dsp:txBody>
      <dsp:txXfrm>
        <a:off x="3459193" y="1969591"/>
        <a:ext cx="1866588" cy="1092755"/>
      </dsp:txXfrm>
    </dsp:sp>
    <dsp:sp modelId="{5602C84B-9F3F-4272-880F-576F996D97C2}">
      <dsp:nvSpPr>
        <dsp:cNvPr id="0" name=""/>
        <dsp:cNvSpPr/>
      </dsp:nvSpPr>
      <dsp:spPr>
        <a:xfrm rot="10800000">
          <a:off x="2844822" y="2276081"/>
          <a:ext cx="410131" cy="479776"/>
        </a:xfrm>
        <a:prstGeom prst="rightArrow">
          <a:avLst>
            <a:gd name="adj1" fmla="val 60000"/>
            <a:gd name="adj2" fmla="val 50000"/>
          </a:avLst>
        </a:prstGeom>
        <a:solidFill>
          <a:schemeClr val="accent2">
            <a:hueOff val="-12067631"/>
            <a:satOff val="-70999"/>
            <a:lumOff val="392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2967861" y="2372036"/>
        <a:ext cx="287092" cy="287866"/>
      </dsp:txXfrm>
    </dsp:sp>
    <dsp:sp modelId="{9C12B651-0749-49F8-8857-E61671F91646}">
      <dsp:nvSpPr>
        <dsp:cNvPr id="0" name=""/>
        <dsp:cNvSpPr/>
      </dsp:nvSpPr>
      <dsp:spPr>
        <a:xfrm>
          <a:off x="716781" y="1935594"/>
          <a:ext cx="1934582" cy="1160749"/>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CN" altLang="en-US" sz="4800" kern="1200" dirty="0">
              <a:latin typeface="黑体" panose="02010609060101010101" pitchFamily="49" charset="-122"/>
              <a:ea typeface="黑体" panose="02010609060101010101" pitchFamily="49" charset="-122"/>
            </a:rPr>
            <a:t>处置</a:t>
          </a:r>
        </a:p>
      </dsp:txBody>
      <dsp:txXfrm>
        <a:off x="750778" y="1969591"/>
        <a:ext cx="1866588" cy="10927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8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endParaRPr>
          </a:p>
        </p:txBody>
      </p:sp>
      <p:sp>
        <p:nvSpPr>
          <p:cNvPr id="3" name="日期占位符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8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55EEDA5-D3EE-4BAE-8384-6ADFE593791B}" type="datetimeFigureOut">
              <a:rPr kumimoji="0" lang="zh-CN" altLang="en-US" sz="12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endParaRPr>
          </a:p>
        </p:txBody>
      </p:sp>
      <p:sp>
        <p:nvSpPr>
          <p:cNvPr id="4" name="幻灯片图像占位符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true"/>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8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endParaRPr>
          </a:p>
        </p:txBody>
      </p:sp>
      <p:sp>
        <p:nvSpPr>
          <p:cNvPr id="7" name="灯片编号占位符 6"/>
          <p:cNvSpPr>
            <a:spLocks noGrp="true"/>
          </p:cNvSpPr>
          <p:nvPr>
            <p:ph type="sldNum" sz="quarter" idx="5"/>
          </p:nvPr>
        </p:nvSpPr>
        <p:spPr>
          <a:xfrm>
            <a:off x="3884613" y="8685213"/>
            <a:ext cx="2971800" cy="457200"/>
          </a:xfrm>
          <a:prstGeom prst="rect">
            <a:avLst/>
          </a:prstGeom>
        </p:spPr>
        <p:txBody>
          <a:bodyPr vert="horz" wrap="square" lIns="91440" tIns="45720" rIns="91440" bIns="45720" numCol="1" anchor="b" anchorCtr="false" compatLnSpc="true"/>
          <a:p>
            <a:pPr lvl="0" algn="r">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true" noRot="true" noChangeAspect="true" noTextEdit="true"/>
          </p:cNvSpPr>
          <p:nvPr>
            <p:ph type="sldImg"/>
          </p:nvPr>
        </p:nvSpPr>
        <p:spPr>
          <a:ln>
            <a:solidFill>
              <a:srgbClr val="000000"/>
            </a:solidFill>
            <a:miter/>
          </a:ln>
        </p:spPr>
      </p:sp>
      <p:sp>
        <p:nvSpPr>
          <p:cNvPr id="69635" name="备注占位符 2"/>
          <p:cNvSpPr>
            <a:spLocks noGrp="true"/>
          </p:cNvSpPr>
          <p:nvPr>
            <p:ph type="body" idx="1"/>
          </p:nvPr>
        </p:nvSpPr>
        <p:spPr>
          <a:noFill/>
          <a:ln>
            <a:noFill/>
          </a:ln>
        </p:spPr>
        <p:txBody>
          <a:bodyPr wrap="square" lIns="91440" tIns="45720" rIns="91440" bIns="45720" anchor="t"/>
          <a:p>
            <a:pPr lvl="0"/>
            <a:r>
              <a:rPr lang="en-US" altLang="zh-CN" dirty="0"/>
              <a:t>2.</a:t>
            </a:r>
            <a:r>
              <a:rPr lang="zh-CN" altLang="en-US" dirty="0">
                <a:solidFill>
                  <a:srgbClr val="000066"/>
                </a:solidFill>
              </a:rPr>
              <a:t>为落实新修订的《中华人民共和国固体废物污染环境防治法》（以下简称《固废法》）关于“国家危险废物名录应当动态修订”等规定，生态环境部会同国家发展改革委、公安部、交通运输部和国家卫生健康委对《名录》进行了修订。</a:t>
            </a:r>
            <a:endParaRPr lang="zh-CN" altLang="en-US" dirty="0">
              <a:solidFill>
                <a:srgbClr val="000066"/>
              </a:solidFill>
            </a:endParaRPr>
          </a:p>
          <a:p>
            <a:pPr lvl="0"/>
            <a:r>
              <a:rPr lang="en-US" altLang="zh-CN" dirty="0"/>
              <a:t>3.</a:t>
            </a:r>
            <a:r>
              <a:rPr lang="zh-CN" altLang="en-US" dirty="0">
                <a:solidFill>
                  <a:srgbClr val="000066"/>
                </a:solidFill>
              </a:rPr>
              <a:t>《名录》修订工作是贯彻落实习近平总书记关于精准治污、科学治污、依法治污的重要指示精神的具体行动，也是落实新修订的《固废法》的具体举措，对加强危险废物污染防治、保障人民群众身体健康具有重要意义。</a:t>
            </a:r>
            <a:endParaRPr lang="zh-CN" altLang="en-US" dirty="0">
              <a:solidFill>
                <a:srgbClr val="000066"/>
              </a:solidFill>
            </a:endParaRPr>
          </a:p>
          <a:p>
            <a:pPr lvl="0"/>
            <a:endParaRPr lang="zh-CN" altLang="en-US" dirty="0"/>
          </a:p>
        </p:txBody>
      </p:sp>
      <p:sp>
        <p:nvSpPr>
          <p:cNvPr id="69636" name="灯片编号占位符 3"/>
          <p:cNvSpPr txBox="true">
            <a:spLocks noGrp="true"/>
          </p:cNvSpPr>
          <p:nvPr>
            <p:ph type="sldNum" sz="quarter"/>
          </p:nvPr>
        </p:nvSpPr>
        <p:spPr>
          <a:xfrm>
            <a:off x="3884613" y="8685213"/>
            <a:ext cx="2971800" cy="457200"/>
          </a:xfrm>
          <a:prstGeom prst="rect">
            <a:avLst/>
          </a:prstGeom>
          <a:noFill/>
          <a:ln w="9525">
            <a:noFill/>
          </a:ln>
        </p:spPr>
        <p:txBody>
          <a:bodyPr anchor="b"/>
          <a:p>
            <a:pPr lvl="0" algn="r">
              <a:buNone/>
            </a:pP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10</a:t>
            </a:r>
            <a:r>
              <a:rPr lang="zh-CN" altLang="en-US"/>
              <a:t>类制度</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685800" y="2131171"/>
            <a:ext cx="7772400" cy="1470540"/>
          </a:xfrm>
        </p:spPr>
        <p:txBody>
          <a:body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371600" y="3887560"/>
            <a:ext cx="6400800" cy="1753213"/>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670" indent="0" algn="ctr">
              <a:buNone/>
              <a:defRPr/>
            </a:lvl7pPr>
            <a:lvl8pPr marL="2401570" indent="0" algn="ctr">
              <a:buNone/>
              <a:defRPr/>
            </a:lvl8pPr>
            <a:lvl9pPr marL="2744470" indent="0" algn="ctr">
              <a:buNone/>
              <a:defRPr/>
            </a:lvl9pPr>
          </a:lstStyle>
          <a:p>
            <a:r>
              <a:rPr lang="zh-CN" altLang="en-US" noProof="1"/>
              <a:t>单击此处编辑母版副标题样式</a:t>
            </a:r>
            <a:endParaRPr lang="zh-CN" altLang="en-US"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true"/>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76321"/>
            <a:ext cx="2057400" cy="5851987"/>
          </a:xfrm>
        </p:spPr>
        <p:txBody>
          <a:bodyPr vert="eaVert"/>
          <a:lstStyle/>
          <a:p>
            <a:r>
              <a:rPr lang="zh-CN" altLang="en-US" noProof="1"/>
              <a:t>单击此处编辑母版标题样式</a:t>
            </a:r>
            <a:endParaRPr lang="zh-CN" altLang="en-US" noProof="1"/>
          </a:p>
        </p:txBody>
      </p:sp>
      <p:sp>
        <p:nvSpPr>
          <p:cNvPr id="3" name="竖排文字占位符 2"/>
          <p:cNvSpPr>
            <a:spLocks noGrp="true"/>
          </p:cNvSpPr>
          <p:nvPr>
            <p:ph type="body" orient="vert" idx="1"/>
          </p:nvPr>
        </p:nvSpPr>
        <p:spPr>
          <a:xfrm>
            <a:off x="457200" y="276321"/>
            <a:ext cx="6019800" cy="5851987"/>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22313" y="4408444"/>
            <a:ext cx="7772400" cy="1362552"/>
          </a:xfrm>
        </p:spPr>
        <p:txBody>
          <a:bodyPr anchor="t"/>
          <a:lstStyle>
            <a:lvl1pPr algn="l">
              <a:defRPr sz="3000" b="1" cap="all"/>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722313" y="2907731"/>
            <a:ext cx="7772400" cy="150071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670" indent="0">
              <a:buNone/>
              <a:defRPr sz="1050"/>
            </a:lvl7pPr>
            <a:lvl8pPr marL="2401570" indent="0">
              <a:buNone/>
              <a:defRPr sz="1050"/>
            </a:lvl8pPr>
            <a:lvl9pPr marL="2744470" indent="0">
              <a:buNone/>
              <a:defRPr sz="1050"/>
            </a:lvl9pPr>
          </a:lstStyle>
          <a:p>
            <a:pPr lvl="0"/>
            <a:r>
              <a:rPr lang="zh-CN" altLang="en-US" noProof="1"/>
              <a:t>单击此处编辑母版文本样式</a:t>
            </a:r>
            <a:endParaRPr lang="zh-CN" altLang="en-US" noProof="1"/>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457200" y="1448307"/>
            <a:ext cx="4038600" cy="4680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4648200" y="1448307"/>
            <a:ext cx="4038600" cy="4680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274735"/>
            <a:ext cx="8229600" cy="11434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457200" y="1535651"/>
            <a:ext cx="4040188" cy="63998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670" indent="0">
              <a:buNone/>
              <a:defRPr sz="1200" b="1"/>
            </a:lvl7pPr>
            <a:lvl8pPr marL="2401570" indent="0">
              <a:buNone/>
              <a:defRPr sz="1200" b="1"/>
            </a:lvl8pPr>
            <a:lvl9pPr marL="2744470" indent="0">
              <a:buNone/>
              <a:defRPr sz="12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457200" y="2175637"/>
            <a:ext cx="4040188" cy="395267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4645026" y="1535651"/>
            <a:ext cx="4041775" cy="63998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670" indent="0">
              <a:buNone/>
              <a:defRPr sz="1200" b="1"/>
            </a:lvl7pPr>
            <a:lvl8pPr marL="2401570" indent="0">
              <a:buNone/>
              <a:defRPr sz="1200" b="1"/>
            </a:lvl8pPr>
            <a:lvl9pPr marL="2744470" indent="0">
              <a:buNone/>
              <a:defRPr sz="12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4645026" y="2175637"/>
            <a:ext cx="4041775" cy="395267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57201" y="273146"/>
            <a:ext cx="3008313" cy="1162457"/>
          </a:xfrm>
        </p:spPr>
        <p:txBody>
          <a:bodyPr anchor="b"/>
          <a:lstStyle>
            <a:lvl1pPr algn="l">
              <a:defRPr sz="1500" b="1"/>
            </a:lvl1pPr>
          </a:lstStyle>
          <a:p>
            <a:r>
              <a:rPr lang="zh-CN" altLang="en-US" noProof="1"/>
              <a:t>单击此处编辑母版标题样式</a:t>
            </a:r>
            <a:endParaRPr lang="zh-CN" altLang="en-US" noProof="1"/>
          </a:p>
        </p:txBody>
      </p:sp>
      <p:sp>
        <p:nvSpPr>
          <p:cNvPr id="3" name="内容占位符 2"/>
          <p:cNvSpPr>
            <a:spLocks noGrp="true"/>
          </p:cNvSpPr>
          <p:nvPr>
            <p:ph idx="1"/>
          </p:nvPr>
        </p:nvSpPr>
        <p:spPr>
          <a:xfrm>
            <a:off x="3575050" y="273145"/>
            <a:ext cx="5111750" cy="5855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true"/>
          </p:cNvSpPr>
          <p:nvPr>
            <p:ph type="body" sz="half" idx="2"/>
          </p:nvPr>
        </p:nvSpPr>
        <p:spPr>
          <a:xfrm>
            <a:off x="457201" y="1435602"/>
            <a:ext cx="3008313" cy="469270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670" indent="0">
              <a:buNone/>
              <a:defRPr sz="675"/>
            </a:lvl7pPr>
            <a:lvl8pPr marL="2401570" indent="0">
              <a:buNone/>
              <a:defRPr sz="675"/>
            </a:lvl8pPr>
            <a:lvl9pPr marL="2744470" indent="0">
              <a:buNone/>
              <a:defRPr sz="675"/>
            </a:lvl9pPr>
          </a:lstStyle>
          <a:p>
            <a:pPr lvl="0"/>
            <a:r>
              <a:rPr lang="zh-CN" altLang="en-US" noProof="1"/>
              <a:t>单击此处编辑母版文本样式</a:t>
            </a:r>
            <a:endParaRPr lang="zh-CN" altLang="en-US" noProof="1"/>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792288" y="4802280"/>
            <a:ext cx="5486400" cy="566936"/>
          </a:xfrm>
        </p:spPr>
        <p:txBody>
          <a:bodyPr anchor="b"/>
          <a:lstStyle>
            <a:lvl1pPr algn="l">
              <a:defRPr sz="1500" b="1"/>
            </a:lvl1pPr>
          </a:lstStyle>
          <a:p>
            <a:r>
              <a:rPr lang="zh-CN" altLang="en-US" noProof="1"/>
              <a:t>单击此处编辑母版标题样式</a:t>
            </a:r>
            <a:endParaRPr lang="zh-CN" altLang="en-US" noProof="1"/>
          </a:p>
        </p:txBody>
      </p:sp>
      <p:sp>
        <p:nvSpPr>
          <p:cNvPr id="3" name="图片占位符 2"/>
          <p:cNvSpPr>
            <a:spLocks noGrp="true"/>
          </p:cNvSpPr>
          <p:nvPr>
            <p:ph type="pic" idx="1"/>
          </p:nvPr>
        </p:nvSpPr>
        <p:spPr>
          <a:xfrm>
            <a:off x="1792288" y="612989"/>
            <a:ext cx="5486400" cy="4116240"/>
          </a:xfrm>
        </p:spPr>
        <p:txBody>
          <a:bodyPr vert="horz" wrap="square" lIns="91440" tIns="45720" rIns="91440" bIns="45720" numCol="1" anchor="t" anchorCtr="false" compatLnSpc="true"/>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670" indent="0">
              <a:buNone/>
              <a:defRPr sz="1500"/>
            </a:lvl7pPr>
            <a:lvl8pPr marL="2401570" indent="0">
              <a:buNone/>
              <a:defRPr sz="1500"/>
            </a:lvl8pPr>
            <a:lvl9pPr marL="2744470" indent="0">
              <a:buNone/>
              <a:defRPr sz="1500"/>
            </a:lvl9pPr>
          </a:lstStyle>
          <a:p>
            <a:pPr marL="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endParaRPr kumimoji="0" lang="zh-CN" altLang="en-US" sz="2400" b="0" i="0" u="none" strike="noStrike" kern="0" cap="none" spc="0" normalizeH="0" baseline="0" noProof="0">
              <a:ln>
                <a:noFill/>
              </a:ln>
              <a:solidFill>
                <a:srgbClr val="000066"/>
              </a:solidFill>
              <a:effectLst/>
              <a:uLnTx/>
              <a:uFillTx/>
              <a:latin typeface="+mn-lt"/>
              <a:ea typeface="+mn-ea"/>
              <a:cs typeface="+mn-cs"/>
            </a:endParaRPr>
          </a:p>
        </p:txBody>
      </p:sp>
      <p:sp>
        <p:nvSpPr>
          <p:cNvPr id="4" name="文本占位符 3"/>
          <p:cNvSpPr>
            <a:spLocks noGrp="true"/>
          </p:cNvSpPr>
          <p:nvPr>
            <p:ph type="body" sz="half" idx="2"/>
          </p:nvPr>
        </p:nvSpPr>
        <p:spPr>
          <a:xfrm>
            <a:off x="1792288" y="5369217"/>
            <a:ext cx="5486400" cy="80514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670" indent="0">
              <a:buNone/>
              <a:defRPr sz="675"/>
            </a:lvl7pPr>
            <a:lvl8pPr marL="2401570" indent="0">
              <a:buNone/>
              <a:defRPr sz="675"/>
            </a:lvl8pPr>
            <a:lvl9pPr marL="2744470" indent="0">
              <a:buNone/>
              <a:defRPr sz="675"/>
            </a:lvl9pPr>
          </a:lstStyle>
          <a:p>
            <a:pPr lvl="0"/>
            <a:r>
              <a:rPr lang="zh-CN" altLang="en-US" noProof="1"/>
              <a:t>单击此处编辑母版文本样式</a:t>
            </a:r>
            <a:endParaRPr lang="zh-CN" altLang="en-US" noProof="1"/>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false">
          <a:blip r:embed="rId12"/>
          <a:stretch>
            <a:fillRect/>
          </a:stretch>
        </a:blipFill>
        <a:effectLst/>
      </p:bgPr>
    </p:bg>
    <p:spTree>
      <p:nvGrpSpPr>
        <p:cNvPr id="1" name=""/>
        <p:cNvGrpSpPr/>
        <p:nvPr/>
      </p:nvGrpSpPr>
      <p:grpSpPr/>
      <p:sp>
        <p:nvSpPr>
          <p:cNvPr id="1026" name="Rectangle 2"/>
          <p:cNvSpPr/>
          <p:nvPr>
            <p:ph type="title"/>
          </p:nvPr>
        </p:nvSpPr>
        <p:spPr>
          <a:xfrm>
            <a:off x="457200" y="277813"/>
            <a:ext cx="8229600" cy="941387"/>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p:nvPr>
            <p:ph type="body"/>
          </p:nvPr>
        </p:nvSpPr>
        <p:spPr>
          <a:xfrm>
            <a:off x="457200" y="1447800"/>
            <a:ext cx="8229600" cy="4681538"/>
          </a:xfrm>
          <a:prstGeom prst="rect">
            <a:avLst/>
          </a:prstGeom>
          <a:noFill/>
          <a:ln w="9525">
            <a:noFill/>
          </a:ln>
        </p:spPr>
        <p:txBody>
          <a:bodyPr/>
          <a:p>
            <a:pPr lvl="0"/>
            <a:r>
              <a:rPr lang="zh-CN" altLang="en-US" dirty="0"/>
              <a:t>二级标题（黑体不加粗，</a:t>
            </a:r>
            <a:r>
              <a:rPr lang="zh-CN" altLang="zh-CN" dirty="0"/>
              <a:t>32</a:t>
            </a:r>
            <a:r>
              <a:rPr lang="zh-CN" altLang="en-US" dirty="0"/>
              <a:t>号）</a:t>
            </a:r>
            <a:endParaRPr lang="zh-CN" altLang="en-US" dirty="0"/>
          </a:p>
          <a:p>
            <a:pPr lvl="1"/>
            <a:r>
              <a:rPr lang="zh-CN" altLang="en-US" dirty="0"/>
              <a:t>三级标题</a:t>
            </a:r>
            <a:endParaRPr lang="zh-CN" altLang="en-US" dirty="0"/>
          </a:p>
          <a:p>
            <a:pPr lvl="2"/>
            <a:r>
              <a:rPr lang="zh-CN" altLang="en-US" dirty="0"/>
              <a:t>正文</a:t>
            </a:r>
            <a:endParaRPr lang="zh-CN" altLang="en-US" dirty="0"/>
          </a:p>
          <a:p>
            <a:pPr lvl="2"/>
            <a:endParaRPr lang="zh-CN" altLang="zh-CN"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p:titleStyle>
    <p:bodyStyle>
      <a:lvl1pPr marL="215900" indent="-214630" algn="l" defTabSz="684530" rtl="0" eaLnBrk="0" fontAlgn="base" hangingPunct="0">
        <a:lnSpc>
          <a:spcPct val="90000"/>
        </a:lnSpc>
        <a:spcBef>
          <a:spcPct val="15000"/>
        </a:spcBef>
        <a:spcAft>
          <a:spcPct val="0"/>
        </a:spcAft>
        <a:buSzPct val="100000"/>
        <a:buFont typeface="Wingdings" panose="05000000000000000000" pitchFamily="2" charset="2"/>
        <a:buChar char="§"/>
        <a:defRPr sz="2400">
          <a:solidFill>
            <a:srgbClr val="000066"/>
          </a:solidFill>
          <a:latin typeface="+mn-lt"/>
          <a:ea typeface="+mn-ea"/>
          <a:cs typeface="+mn-cs"/>
        </a:defRPr>
      </a:lvl1pPr>
      <a:lvl2pPr marL="390525" indent="-171450" algn="l" defTabSz="684530" rtl="0" eaLnBrk="0" fontAlgn="base" hangingPunct="0">
        <a:lnSpc>
          <a:spcPct val="90000"/>
        </a:lnSpc>
        <a:spcBef>
          <a:spcPct val="15000"/>
        </a:spcBef>
        <a:spcAft>
          <a:spcPct val="0"/>
        </a:spcAft>
        <a:buSzPct val="100000"/>
        <a:buFont typeface="Wingdings" panose="05000000000000000000" pitchFamily="2" charset="2"/>
        <a:buChar char="§"/>
        <a:defRPr sz="2100">
          <a:solidFill>
            <a:srgbClr val="000066"/>
          </a:solidFill>
          <a:latin typeface="+mj-lt"/>
          <a:ea typeface="微软雅黑" panose="020B0503020204020204" pitchFamily="34" charset="-122"/>
        </a:defRPr>
      </a:lvl2pPr>
      <a:lvl3pPr marL="535305" indent="-142875" algn="l" defTabSz="684530" rtl="0" eaLnBrk="0" fontAlgn="base" hangingPunct="0">
        <a:lnSpc>
          <a:spcPct val="90000"/>
        </a:lnSpc>
        <a:spcBef>
          <a:spcPct val="15000"/>
        </a:spcBef>
        <a:spcAft>
          <a:spcPct val="0"/>
        </a:spcAft>
        <a:buSzPct val="100000"/>
        <a:buFont typeface="Wingdings" panose="05000000000000000000" pitchFamily="2" charset="2"/>
        <a:buChar char="§"/>
        <a:defRPr>
          <a:solidFill>
            <a:srgbClr val="000066"/>
          </a:solidFill>
          <a:latin typeface="+mj-lt"/>
          <a:ea typeface="+mn-ea"/>
        </a:defRPr>
      </a:lvl3pPr>
      <a:lvl4pPr marL="716280" indent="-179705"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4pPr>
      <a:lvl5pPr marL="889000" indent="-171450"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5pPr>
      <a:lvl6pPr marL="1231265" indent="-170180"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6pPr>
      <a:lvl7pPr marL="1574165" indent="-170180"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7pPr>
      <a:lvl8pPr marL="1917700" indent="-170180"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8pPr>
      <a:lvl9pPr marL="2260600" indent="-170180" algn="l" defTabSz="684530" rtl="0" eaLnBrk="0" fontAlgn="base" hangingPunct="0">
        <a:lnSpc>
          <a:spcPct val="90000"/>
        </a:lnSpc>
        <a:spcBef>
          <a:spcPct val="15000"/>
        </a:spcBef>
        <a:spcAft>
          <a:spcPct val="0"/>
        </a:spcAft>
        <a:buFont typeface="Arial" panose="02080604020202020204" pitchFamily="34" charset="0"/>
        <a:buChar char="•"/>
        <a:defRPr sz="1500">
          <a:solidFill>
            <a:schemeClr val="bg1"/>
          </a:solidFill>
          <a:latin typeface="+mj-lt"/>
          <a:ea typeface="微软雅黑" panose="020B0503020204020204" pitchFamily="34"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670" algn="l" defTabSz="685800" rtl="0" eaLnBrk="1" latinLnBrk="0" hangingPunct="1">
        <a:defRPr sz="1350" kern="1200">
          <a:solidFill>
            <a:schemeClr val="tx1"/>
          </a:solidFill>
          <a:latin typeface="+mn-lt"/>
          <a:ea typeface="+mn-ea"/>
          <a:cs typeface="+mn-cs"/>
        </a:defRPr>
      </a:lvl7pPr>
      <a:lvl8pPr marL="2401570" algn="l" defTabSz="685800" rtl="0" eaLnBrk="1" latinLnBrk="0" hangingPunct="1">
        <a:defRPr sz="1350" kern="1200">
          <a:solidFill>
            <a:schemeClr val="tx1"/>
          </a:solidFill>
          <a:latin typeface="+mn-lt"/>
          <a:ea typeface="+mn-ea"/>
          <a:cs typeface="+mn-cs"/>
        </a:defRPr>
      </a:lvl8pPr>
      <a:lvl9pPr marL="274447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31.png"/><Relationship Id="rId3" Type="http://schemas.openxmlformats.org/officeDocument/2006/relationships/tags" Target="../tags/tag4.xml"/><Relationship Id="rId2" Type="http://schemas.openxmlformats.org/officeDocument/2006/relationships/image" Target="../media/image30.png"/><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sp>
        <p:nvSpPr>
          <p:cNvPr id="3074" name="标题 3"/>
          <p:cNvSpPr>
            <a:spLocks noGrp="true"/>
          </p:cNvSpPr>
          <p:nvPr>
            <p:ph type="ctrTitle" idx="4294967295"/>
          </p:nvPr>
        </p:nvSpPr>
        <p:spPr>
          <a:xfrm>
            <a:off x="827088" y="1341438"/>
            <a:ext cx="7416800" cy="1858962"/>
          </a:xfrm>
        </p:spPr>
        <p:txBody>
          <a:bodyPr vert="horz" wrap="square" lIns="68592" tIns="34296" rIns="68592" bIns="34296" anchor="ctr"/>
          <a:lstStyle>
            <a:lvl1pPr lvl="0">
              <a:buClrTx/>
              <a:buSzTx/>
              <a:buFontTx/>
              <a:defRPr/>
            </a:lvl1pPr>
          </a:lstStyle>
          <a:p>
            <a:pPr lvl="0" algn="ctr"/>
            <a:r>
              <a:rPr lang="zh-CN" altLang="en-US" sz="4800" dirty="0"/>
              <a:t>实验室危险废物规范化</a:t>
            </a:r>
            <a:br>
              <a:rPr lang="zh-CN" altLang="en-US" sz="4800" dirty="0"/>
            </a:br>
            <a:r>
              <a:rPr lang="zh-CN" altLang="en-US" sz="4800" dirty="0"/>
              <a:t>管理相关要求</a:t>
            </a:r>
            <a:endParaRPr lang="zh-CN" altLang="en-US" sz="4800" dirty="0"/>
          </a:p>
        </p:txBody>
      </p:sp>
      <p:sp>
        <p:nvSpPr>
          <p:cNvPr id="3075" name="副标题 4"/>
          <p:cNvSpPr>
            <a:spLocks noGrp="true"/>
          </p:cNvSpPr>
          <p:nvPr>
            <p:ph type="subTitle" idx="4294967295"/>
          </p:nvPr>
        </p:nvSpPr>
        <p:spPr>
          <a:xfrm>
            <a:off x="2134235" y="4115435"/>
            <a:ext cx="4802188" cy="1500188"/>
          </a:xfrm>
        </p:spPr>
        <p:txBody>
          <a:bodyPr vert="horz" wrap="square" lIns="68592" tIns="34296" rIns="68592" bIns="34296" anchor="t"/>
          <a:lstStyle>
            <a:lvl1pPr marL="1905" lvl="0" indent="0" algn="ctr">
              <a:buClrTx/>
              <a:buSzPct val="100000"/>
              <a:buFont typeface="Wingdings" panose="05000000000000000000" pitchFamily="2" charset="2"/>
              <a:buNone/>
              <a:defRPr/>
            </a:lvl1pPr>
            <a:lvl2pPr marL="219075" lvl="1" indent="0" algn="ctr">
              <a:buClrTx/>
              <a:buSzPct val="100000"/>
              <a:buFont typeface="Wingdings" panose="05000000000000000000" pitchFamily="2" charset="2"/>
              <a:buNone/>
              <a:defRPr/>
            </a:lvl2pPr>
            <a:lvl3pPr marL="392430" lvl="2" indent="0" algn="ctr">
              <a:buClrTx/>
              <a:buSzPct val="100000"/>
              <a:buFont typeface="Wingdings" panose="05000000000000000000" pitchFamily="2" charset="2"/>
              <a:buNone/>
              <a:defRPr/>
            </a:lvl3pPr>
            <a:lvl4pPr marL="536575" lvl="3" indent="0" algn="ctr">
              <a:buClrTx/>
              <a:buSzTx/>
              <a:buFont typeface="Arial" panose="02080604020202020204" pitchFamily="34" charset="0"/>
              <a:buNone/>
              <a:defRPr/>
            </a:lvl4pPr>
            <a:lvl5pPr marL="717550" lvl="4" indent="0" algn="ctr">
              <a:buClrTx/>
              <a:buSzTx/>
              <a:buFont typeface="Arial" panose="02080604020202020204" pitchFamily="34" charset="0"/>
              <a:buNone/>
              <a:defRPr/>
            </a:lvl5pPr>
          </a:lstStyle>
          <a:p>
            <a:pPr marL="0" lvl="0" indent="0"/>
            <a:endParaRPr lang="en-US" altLang="zh-CN" sz="2800" dirty="0">
              <a:solidFill>
                <a:srgbClr val="FFC000"/>
              </a:solidFill>
            </a:endParaRPr>
          </a:p>
          <a:p>
            <a:pPr marL="0" lvl="0" indent="0"/>
            <a:r>
              <a:rPr lang="zh-CN" altLang="en-US" sz="2800" dirty="0">
                <a:solidFill>
                  <a:srgbClr val="FFC000"/>
                </a:solidFill>
              </a:rPr>
              <a:t>北京市污染源管理事务中心</a:t>
            </a:r>
            <a:endParaRPr lang="zh-CN" altLang="en-US" sz="2800" dirty="0">
              <a:solidFill>
                <a:srgbClr val="FFC000"/>
              </a:solidFill>
            </a:endParaRPr>
          </a:p>
          <a:p>
            <a:pPr marL="0" lvl="0" indent="0"/>
            <a:endParaRPr lang="zh-CN" altLang="en-US" sz="2800" dirty="0">
              <a:solidFill>
                <a:srgbClr val="FFC00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8"/>
          <p:cNvSpPr txBox="true"/>
          <p:nvPr/>
        </p:nvSpPr>
        <p:spPr>
          <a:xfrm>
            <a:off x="179388" y="1390650"/>
            <a:ext cx="8964612" cy="2235200"/>
          </a:xfrm>
          <a:prstGeom prst="rect">
            <a:avLst/>
          </a:prstGeom>
          <a:noFill/>
          <a:ln w="9525">
            <a:noFill/>
          </a:ln>
        </p:spPr>
        <p:txBody>
          <a:bodyPr/>
          <a:p>
            <a:pPr marL="288925" indent="-288925" eaLnBrk="1" hangingPunct="1">
              <a:lnSpc>
                <a:spcPct val="130000"/>
              </a:lnSpc>
              <a:buFont typeface="Wingdings" panose="05000000000000000000" pitchFamily="2" charset="2"/>
              <a:buChar char="Ø"/>
            </a:pPr>
            <a:r>
              <a:rPr lang="zh-CN" altLang="en-US" sz="2400" dirty="0">
                <a:solidFill>
                  <a:srgbClr val="000000"/>
                </a:solidFill>
                <a:latin typeface="黑体" panose="02010609060101010101" charset="-122"/>
                <a:ea typeface="黑体" panose="02010609060101010101" charset="-122"/>
              </a:rPr>
              <a:t>管理流程：</a:t>
            </a:r>
            <a:endParaRPr lang="zh-CN" altLang="en-US" sz="2400" dirty="0">
              <a:solidFill>
                <a:srgbClr val="000000"/>
              </a:solidFill>
              <a:latin typeface="黑体" panose="02010609060101010101" charset="-122"/>
              <a:ea typeface="黑体" panose="02010609060101010101" charset="-122"/>
            </a:endParaRPr>
          </a:p>
        </p:txBody>
      </p:sp>
      <p:sp>
        <p:nvSpPr>
          <p:cNvPr id="17411" name="文本占位符 8"/>
          <p:cNvSpPr txBox="true"/>
          <p:nvPr/>
        </p:nvSpPr>
        <p:spPr>
          <a:xfrm>
            <a:off x="193675" y="1916113"/>
            <a:ext cx="8502650" cy="955675"/>
          </a:xfrm>
          <a:prstGeom prst="rect">
            <a:avLst/>
          </a:prstGeom>
          <a:noFill/>
          <a:ln w="9525">
            <a:noFill/>
          </a:ln>
        </p:spPr>
        <p:txBody>
          <a:bodyPr/>
          <a:p>
            <a:pPr eaLnBrk="1" hangingPunct="1">
              <a:buFont typeface="Arial" panose="02080604020202020204" pitchFamily="34" charset="0"/>
            </a:pPr>
            <a:endParaRPr lang="zh-CN" altLang="en-US" sz="2800" dirty="0">
              <a:solidFill>
                <a:srgbClr val="000000"/>
              </a:solidFill>
              <a:latin typeface="黑体" panose="02010609060101010101" charset="-122"/>
              <a:ea typeface="黑体" panose="02010609060101010101" charset="-122"/>
            </a:endParaRPr>
          </a:p>
        </p:txBody>
      </p:sp>
      <p:graphicFrame>
        <p:nvGraphicFramePr>
          <p:cNvPr id="2" name="图示 1"/>
          <p:cNvGraphicFramePr/>
          <p:nvPr/>
        </p:nvGraphicFramePr>
        <p:xfrm>
          <a:off x="251520" y="2420888"/>
          <a:ext cx="8784976" cy="30963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3" name="组合 22"/>
          <p:cNvGrpSpPr/>
          <p:nvPr/>
        </p:nvGrpSpPr>
        <p:grpSpPr bwMode="auto">
          <a:xfrm>
            <a:off x="1617663" y="980123"/>
            <a:ext cx="2084387" cy="5402867"/>
            <a:chOff x="1870" y="1788"/>
            <a:chExt cx="3283" cy="8508"/>
          </a:xfrm>
          <a:solidFill>
            <a:schemeClr val="tx1">
              <a:lumMod val="75000"/>
            </a:schemeClr>
          </a:solidFill>
        </p:grpSpPr>
        <p:grpSp>
          <p:nvGrpSpPr>
            <p:cNvPr id="15372" name="组合 14"/>
            <p:cNvGrpSpPr/>
            <p:nvPr/>
          </p:nvGrpSpPr>
          <p:grpSpPr bwMode="auto">
            <a:xfrm>
              <a:off x="1870" y="1788"/>
              <a:ext cx="3283" cy="7598"/>
              <a:chOff x="1870" y="2240"/>
              <a:chExt cx="3283" cy="7598"/>
            </a:xfrm>
            <a:grpFill/>
          </p:grpSpPr>
          <p:sp>
            <p:nvSpPr>
              <p:cNvPr id="15374" name="右箭头 6"/>
              <p:cNvSpPr>
                <a:spLocks noChangeArrowheads="true"/>
              </p:cNvSpPr>
              <p:nvPr/>
            </p:nvSpPr>
            <p:spPr bwMode="auto">
              <a:xfrm>
                <a:off x="1871" y="2240"/>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污染防治责任</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75" name="右箭头 7"/>
              <p:cNvSpPr>
                <a:spLocks noChangeArrowheads="true"/>
              </p:cNvSpPr>
              <p:nvPr/>
            </p:nvSpPr>
            <p:spPr bwMode="auto">
              <a:xfrm>
                <a:off x="1870" y="3260"/>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dirty="0">
                    <a:ln>
                      <a:noFill/>
                    </a:ln>
                    <a:solidFill>
                      <a:srgbClr val="125CA7"/>
                    </a:solidFill>
                    <a:effectLst/>
                    <a:uLnTx/>
                    <a:uFillTx/>
                    <a:latin typeface="Arial" panose="02080604020202020204" pitchFamily="34" charset="0"/>
                    <a:ea typeface="宋体" panose="02010600030101010101" pitchFamily="2" charset="-122"/>
                    <a:cs typeface="+mn-cs"/>
                  </a:rPr>
                  <a:t>标识</a:t>
                </a:r>
                <a:endParaRPr kumimoji="0" lang="zh-CN" altLang="en-US" sz="1800" b="1" i="0" u="none" strike="noStrike" kern="1200" cap="none" spc="0" normalizeH="0" baseline="0" noProof="0" dirty="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76" name="右箭头 8"/>
              <p:cNvSpPr>
                <a:spLocks noChangeArrowheads="true"/>
              </p:cNvSpPr>
              <p:nvPr/>
            </p:nvSpPr>
            <p:spPr bwMode="auto">
              <a:xfrm>
                <a:off x="1870" y="4281"/>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管理计划</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77" name="右箭头 9"/>
              <p:cNvSpPr>
                <a:spLocks noChangeArrowheads="true"/>
              </p:cNvSpPr>
              <p:nvPr/>
            </p:nvSpPr>
            <p:spPr bwMode="auto">
              <a:xfrm>
                <a:off x="1870" y="5188"/>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排污许可</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78" name="右箭头 10"/>
              <p:cNvSpPr>
                <a:spLocks noChangeArrowheads="true"/>
              </p:cNvSpPr>
              <p:nvPr/>
            </p:nvSpPr>
            <p:spPr bwMode="auto">
              <a:xfrm>
                <a:off x="1870" y="6981"/>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源头分类</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79" name="右箭头 11"/>
              <p:cNvSpPr>
                <a:spLocks noChangeArrowheads="true"/>
              </p:cNvSpPr>
              <p:nvPr/>
            </p:nvSpPr>
            <p:spPr bwMode="auto">
              <a:xfrm>
                <a:off x="1870" y="7909"/>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转移</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80" name="右箭头 12"/>
              <p:cNvSpPr>
                <a:spLocks noChangeArrowheads="true"/>
              </p:cNvSpPr>
              <p:nvPr/>
            </p:nvSpPr>
            <p:spPr bwMode="auto">
              <a:xfrm>
                <a:off x="1870" y="8796"/>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应急预案备案</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grpSp>
        <p:sp>
          <p:nvSpPr>
            <p:cNvPr id="15373" name="右箭头 15"/>
            <p:cNvSpPr>
              <a:spLocks noChangeArrowheads="true"/>
            </p:cNvSpPr>
            <p:nvPr/>
          </p:nvSpPr>
          <p:spPr bwMode="auto">
            <a:xfrm>
              <a:off x="1870" y="9254"/>
              <a:ext cx="3282" cy="1042"/>
            </a:xfrm>
            <a:prstGeom prst="rightArrow">
              <a:avLst>
                <a:gd name="adj1" fmla="val 50000"/>
                <a:gd name="adj2" fmla="val 50002"/>
              </a:avLst>
            </a:prstGeom>
            <a:grp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信息发布</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grpSp>
      <p:sp>
        <p:nvSpPr>
          <p:cNvPr id="16388" name="流程图: 过程 17"/>
          <p:cNvSpPr/>
          <p:nvPr/>
        </p:nvSpPr>
        <p:spPr>
          <a:xfrm>
            <a:off x="3850958" y="1701800"/>
            <a:ext cx="454025" cy="4264025"/>
          </a:xfrm>
          <a:prstGeom prst="flowChartProcess">
            <a:avLst/>
          </a:prstGeom>
          <a:solidFill>
            <a:srgbClr val="FFC000"/>
          </a:solidFill>
          <a:ln w="9525" cap="flat" cmpd="sng">
            <a:solidFill>
              <a:schemeClr val="tx1"/>
            </a:solidFill>
            <a:prstDash val="solid"/>
            <a:round/>
            <a:headEnd type="none" w="med" len="med"/>
            <a:tailEnd type="none" w="med" len="med"/>
          </a:ln>
        </p:spPr>
        <p:txBody>
          <a:bodyPr anchor="ctr" anchorCtr="false"/>
          <a:p>
            <a:pPr algn="ctr" eaLnBrk="1" hangingPunct="1"/>
            <a:r>
              <a:rPr lang="zh-CN" altLang="en-US" b="1" dirty="0">
                <a:solidFill>
                  <a:srgbClr val="125CA7"/>
                </a:solidFill>
                <a:latin typeface="Arial" panose="02080604020202020204" pitchFamily="34" charset="0"/>
              </a:rPr>
              <a:t>制度要求</a:t>
            </a:r>
            <a:endParaRPr lang="zh-CN" altLang="en-US" b="1" dirty="0">
              <a:solidFill>
                <a:srgbClr val="125CA7"/>
              </a:solidFill>
              <a:latin typeface="Arial" panose="02080604020202020204" pitchFamily="34" charset="0"/>
            </a:endParaRPr>
          </a:p>
        </p:txBody>
      </p:sp>
      <p:sp>
        <p:nvSpPr>
          <p:cNvPr id="16389" name="流程图: 过程 18"/>
          <p:cNvSpPr/>
          <p:nvPr/>
        </p:nvSpPr>
        <p:spPr>
          <a:xfrm>
            <a:off x="5002530" y="1728788"/>
            <a:ext cx="454025" cy="4264025"/>
          </a:xfrm>
          <a:prstGeom prst="flowChartProcess">
            <a:avLst/>
          </a:prstGeom>
          <a:solidFill>
            <a:srgbClr val="92D050"/>
          </a:solidFill>
          <a:ln w="9525" cap="flat" cmpd="sng">
            <a:solidFill>
              <a:schemeClr val="tx1"/>
            </a:solidFill>
            <a:prstDash val="solid"/>
            <a:round/>
            <a:headEnd type="none" w="med" len="med"/>
            <a:tailEnd type="none" w="med" len="med"/>
          </a:ln>
        </p:spPr>
        <p:txBody>
          <a:bodyPr anchor="ctr" anchorCtr="false"/>
          <a:p>
            <a:pPr algn="ctr" eaLnBrk="1" hangingPunct="1"/>
            <a:r>
              <a:rPr lang="zh-CN" altLang="en-US" b="1" dirty="0">
                <a:solidFill>
                  <a:srgbClr val="125CA7"/>
                </a:solidFill>
                <a:latin typeface="Arial" panose="02080604020202020204" pitchFamily="34" charset="0"/>
              </a:rPr>
              <a:t>设施要求</a:t>
            </a:r>
            <a:endParaRPr lang="zh-CN" altLang="en-US" b="1" dirty="0">
              <a:solidFill>
                <a:srgbClr val="125CA7"/>
              </a:solidFill>
              <a:latin typeface="Arial" panose="02080604020202020204" pitchFamily="34" charset="0"/>
            </a:endParaRPr>
          </a:p>
        </p:txBody>
      </p:sp>
      <p:sp>
        <p:nvSpPr>
          <p:cNvPr id="21" name="左箭头 20"/>
          <p:cNvSpPr/>
          <p:nvPr/>
        </p:nvSpPr>
        <p:spPr>
          <a:xfrm>
            <a:off x="5507355" y="3061970"/>
            <a:ext cx="2297430" cy="1318260"/>
          </a:xfrm>
          <a:prstGeom prst="leftArrow">
            <a:avLst/>
          </a:prstGeom>
          <a:solidFill>
            <a:schemeClr val="accent1">
              <a:lumMod val="75000"/>
            </a:schemeClr>
          </a:solidFill>
          <a:ln w="9525" cap="flat" cmpd="sng" algn="ctr">
            <a:solidFill>
              <a:schemeClr val="tx1"/>
            </a:solidFill>
            <a:prstDash val="solid"/>
            <a:round/>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贮存、自利用</a:t>
            </a:r>
            <a:r>
              <a:rPr kumimoji="0" lang="en-US" altLang="zh-CN"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a:t>
            </a: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处置设施</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15369" name="右箭头 9"/>
          <p:cNvSpPr>
            <a:spLocks noChangeArrowheads="true"/>
          </p:cNvSpPr>
          <p:nvPr/>
        </p:nvSpPr>
        <p:spPr bwMode="auto">
          <a:xfrm>
            <a:off x="1624013" y="3414078"/>
            <a:ext cx="2082800" cy="661988"/>
          </a:xfrm>
          <a:prstGeom prst="rightArrow">
            <a:avLst>
              <a:gd name="adj1" fmla="val 50000"/>
              <a:gd name="adj2" fmla="val 49962"/>
            </a:avLst>
          </a:prstGeom>
          <a:solidFill>
            <a:schemeClr val="accent4">
              <a:lumMod val="90000"/>
            </a:schemeClr>
          </a:solidFill>
          <a:ln w="9525" algn="ctr">
            <a:solidFill>
              <a:schemeClr val="tx1"/>
            </a:solidFill>
            <a:round/>
          </a:ln>
        </p:spPr>
        <p:txBody>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rPr>
              <a:t>台账和申报</a:t>
            </a:r>
            <a:endParaRPr kumimoji="0" lang="zh-CN" altLang="en-US" sz="1800" b="1" i="0" u="none" strike="noStrike" kern="1200" cap="none" spc="0" normalizeH="0" baseline="0" noProof="0">
              <a:ln>
                <a:noFill/>
              </a:ln>
              <a:solidFill>
                <a:srgbClr val="125CA7"/>
              </a:solidFill>
              <a:effectLst/>
              <a:uLnTx/>
              <a:uFillTx/>
              <a:latin typeface="Arial" panose="02080604020202020204" pitchFamily="34" charset="0"/>
              <a:ea typeface="宋体" panose="02010600030101010101" pitchFamily="2" charset="-122"/>
              <a:cs typeface="+mn-cs"/>
            </a:endParaRPr>
          </a:p>
        </p:txBody>
      </p:sp>
      <p:sp>
        <p:nvSpPr>
          <p:cNvPr id="3" name="椭圆 2"/>
          <p:cNvSpPr/>
          <p:nvPr/>
        </p:nvSpPr>
        <p:spPr>
          <a:xfrm>
            <a:off x="3646170" y="2852420"/>
            <a:ext cx="1871980" cy="1890395"/>
          </a:xfrm>
          <a:prstGeom prst="ellipse">
            <a:avLst/>
          </a:prstGeom>
          <a:noFill/>
          <a:ln w="28575" cap="flat" cmpd="sng" algn="ctr">
            <a:solidFill>
              <a:schemeClr val="accent4">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pPr>
            <a:r>
              <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rPr>
              <a:t>  </a:t>
            </a:r>
            <a:endPar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endParaRPr>
          </a:p>
          <a:p>
            <a: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pPr>
            <a:r>
              <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rPr>
              <a:t>  </a:t>
            </a:r>
            <a:r>
              <a:rPr kumimoji="0" lang="zh-CN" altLang="en-US" sz="2400" b="1" i="0" u="none" strike="noStrike" cap="none" normalizeH="0" baseline="0" smtClean="0">
                <a:ln>
                  <a:noFill/>
                </a:ln>
                <a:solidFill>
                  <a:srgbClr val="080800"/>
                </a:solidFill>
                <a:effectLst/>
                <a:latin typeface="黑体" panose="02010609060101010101" charset="-122"/>
                <a:ea typeface="黑体" panose="02010609060101010101" charset="-122"/>
              </a:rPr>
              <a:t>产废</a:t>
            </a:r>
            <a:r>
              <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rPr>
              <a:t>   </a:t>
            </a:r>
            <a:endPar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endParaRPr>
          </a:p>
          <a:p>
            <a: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pPr>
            <a:r>
              <a:rPr kumimoji="0" lang="en-US" altLang="zh-CN" sz="2400" b="1" i="0" u="none" strike="noStrike" cap="none" normalizeH="0" baseline="0" smtClean="0">
                <a:ln>
                  <a:noFill/>
                </a:ln>
                <a:solidFill>
                  <a:srgbClr val="080800"/>
                </a:solidFill>
                <a:effectLst/>
                <a:latin typeface="黑体" panose="02010609060101010101" charset="-122"/>
                <a:ea typeface="黑体" panose="02010609060101010101" charset="-122"/>
              </a:rPr>
              <a:t>  </a:t>
            </a:r>
            <a:r>
              <a:rPr kumimoji="0" lang="zh-CN" altLang="en-US" sz="2400" b="1" i="0" u="none" strike="noStrike" cap="none" normalizeH="0" baseline="0" smtClean="0">
                <a:ln>
                  <a:noFill/>
                </a:ln>
                <a:solidFill>
                  <a:srgbClr val="080800"/>
                </a:solidFill>
                <a:effectLst/>
                <a:latin typeface="黑体" panose="02010609060101010101" charset="-122"/>
                <a:ea typeface="黑体" panose="02010609060101010101" charset="-122"/>
              </a:rPr>
              <a:t>单位</a:t>
            </a:r>
            <a:endParaRPr kumimoji="0" lang="zh-CN" altLang="en-US" sz="2400" b="1" i="0" u="none" strike="noStrike" cap="none" normalizeH="0" baseline="0" smtClean="0">
              <a:ln>
                <a:noFill/>
              </a:ln>
              <a:solidFill>
                <a:srgbClr val="080800"/>
              </a:solidFill>
              <a:effectLst/>
              <a:latin typeface="黑体" panose="02010609060101010101" charset="-122"/>
              <a:ea typeface="黑体" panose="02010609060101010101" charset="-122"/>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内容占位符 1"/>
          <p:cNvSpPr>
            <a:spLocks noGrp="true"/>
          </p:cNvSpPr>
          <p:nvPr>
            <p:ph idx="1"/>
          </p:nvPr>
        </p:nvSpPr>
        <p:spPr>
          <a:xfrm>
            <a:off x="457200" y="1916113"/>
            <a:ext cx="8229600" cy="4681538"/>
          </a:xfrm>
        </p:spPr>
        <p:txBody>
          <a:bodyPr vert="horz" wrap="square" lIns="91440" tIns="45720" rIns="91440" bIns="45720" numCol="1" anchor="t" anchorCtr="false" compatLnSpc="true"/>
          <a:lstStyle/>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9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第三十六条 产生工业固体废物的单位应当建立健全工业固体废物</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产生、收集、贮存、运输、利用、处置</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全过程的</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污染环境防治责任制度，</a:t>
            </a:r>
            <a:r>
              <a:rPr kumimoji="0" lang="zh-CN" altLang="en-US" sz="2400" b="0" i="0" u="none" strike="noStrike" kern="0" cap="none" spc="0" normalizeH="0" baseline="0" noProof="0" dirty="0">
                <a:ln>
                  <a:noFill/>
                </a:ln>
                <a:solidFill>
                  <a:srgbClr val="000066"/>
                </a:solidFill>
                <a:effectLst/>
                <a:uLnTx/>
                <a:uFillTx/>
                <a:latin typeface="Arial" panose="02080604020202020204" pitchFamily="34" charset="0"/>
                <a:ea typeface="+mn-ea"/>
                <a:cs typeface="+mn-cs"/>
              </a:rPr>
              <a:t>并采取防治工业固体废物污染环境的措施</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90000"/>
              </a:lnSpc>
              <a:spcBef>
                <a:spcPct val="15000"/>
              </a:spcBef>
              <a:spcAft>
                <a:spcPct val="0"/>
              </a:spcAft>
              <a:buClrTx/>
              <a:buSzPct val="100000"/>
              <a:buFont typeface="Wingdings" panose="05000000000000000000" pitchFamily="2" charset="2"/>
              <a:buChar char="Ø"/>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1270" marR="0" lvl="0" indent="0" algn="l" defTabSz="684530" rtl="0" eaLnBrk="0" fontAlgn="base" latinLnBrk="0" hangingPunct="0">
              <a:lnSpc>
                <a:spcPct val="100000"/>
              </a:lnSpc>
              <a:spcBef>
                <a:spcPct val="15000"/>
              </a:spcBef>
              <a:spcAft>
                <a:spcPct val="0"/>
              </a:spcAft>
              <a:buClrTx/>
              <a:buSzPct val="100000"/>
              <a:buFont typeface="Wingdings" panose="05000000000000000000" pitchFamily="2" charset="2"/>
              <a:buNone/>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北京市危险废物污染环境防治条例</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R="0" lvl="0" algn="l" defTabSz="684530" rtl="0" eaLnBrk="0" fontAlgn="base" latinLnBrk="0" hangingPunct="0">
              <a:lnSpc>
                <a:spcPct val="100000"/>
              </a:lnSpc>
              <a:spcBef>
                <a:spcPct val="15000"/>
              </a:spcBef>
              <a:spcAft>
                <a:spcPct val="0"/>
              </a:spcAft>
              <a:buClrTx/>
              <a:buSzPct val="100000"/>
              <a:buFont typeface="Wingdings" panose="05000000000000000000" charset="0"/>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第十三条　(三)建立危险废物产生、收集、贮存、运输、利用、处置的污染环境防治管理制度，</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明确</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单位负责人、相关主管人员和其他直接责任人的责任。</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p:txBody>
      </p:sp>
      <p:sp>
        <p:nvSpPr>
          <p:cNvPr id="3" name="矩形 2"/>
          <p:cNvSpPr/>
          <p:nvPr/>
        </p:nvSpPr>
        <p:spPr bwMode="auto">
          <a:xfrm>
            <a:off x="179705" y="1268730"/>
            <a:ext cx="3472180" cy="437515"/>
          </a:xfrm>
          <a:prstGeom prst="rect">
            <a:avLst/>
          </a:prstGeom>
          <a:solidFill>
            <a:srgbClr val="0070C0"/>
          </a:solidFill>
          <a:ln w="9525" cap="flat" cmpd="sng" algn="ctr">
            <a:no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污染防治责任制度</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3456305" cy="419735"/>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污染防治责任制度</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pic>
        <p:nvPicPr>
          <p:cNvPr id="22532" name="Picture 2"/>
          <p:cNvPicPr>
            <a:picLocks noChangeAspect="true"/>
          </p:cNvPicPr>
          <p:nvPr/>
        </p:nvPicPr>
        <p:blipFill>
          <a:blip r:embed="rId1"/>
          <a:stretch>
            <a:fillRect/>
          </a:stretch>
        </p:blipFill>
        <p:spPr>
          <a:xfrm>
            <a:off x="4135438" y="1981200"/>
            <a:ext cx="4643437" cy="3482975"/>
          </a:xfrm>
          <a:prstGeom prst="rect">
            <a:avLst/>
          </a:prstGeom>
          <a:noFill/>
          <a:ln w="9525">
            <a:noFill/>
          </a:ln>
        </p:spPr>
      </p:pic>
      <p:sp>
        <p:nvSpPr>
          <p:cNvPr id="22533" name="矩形 3"/>
          <p:cNvSpPr/>
          <p:nvPr/>
        </p:nvSpPr>
        <p:spPr>
          <a:xfrm>
            <a:off x="4530725" y="2798763"/>
            <a:ext cx="1908175" cy="288925"/>
          </a:xfrm>
          <a:prstGeom prst="rect">
            <a:avLst/>
          </a:prstGeom>
          <a:noFill/>
          <a:ln w="1905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pic>
        <p:nvPicPr>
          <p:cNvPr id="22534" name="Picture 3"/>
          <p:cNvPicPr>
            <a:picLocks noChangeAspect="true"/>
          </p:cNvPicPr>
          <p:nvPr/>
        </p:nvPicPr>
        <p:blipFill>
          <a:blip r:embed="rId2"/>
          <a:stretch>
            <a:fillRect/>
          </a:stretch>
        </p:blipFill>
        <p:spPr>
          <a:xfrm>
            <a:off x="1042988" y="2060575"/>
            <a:ext cx="2659062" cy="3330575"/>
          </a:xfrm>
          <a:prstGeom prst="rect">
            <a:avLst/>
          </a:prstGeom>
          <a:noFill/>
          <a:ln w="9525">
            <a:noFill/>
          </a:ln>
        </p:spPr>
      </p:pic>
      <p:sp>
        <p:nvSpPr>
          <p:cNvPr id="22535" name="矩形 6"/>
          <p:cNvSpPr/>
          <p:nvPr/>
        </p:nvSpPr>
        <p:spPr>
          <a:xfrm>
            <a:off x="528955" y="5464175"/>
            <a:ext cx="3539490" cy="1111885"/>
          </a:xfrm>
          <a:prstGeom prst="rect">
            <a:avLst/>
          </a:prstGeom>
          <a:noFill/>
          <a:ln w="19050">
            <a:noFill/>
          </a:ln>
        </p:spPr>
        <p:txBody>
          <a:bodyPr/>
          <a:p>
            <a:pPr eaLnBrk="1" hangingPunct="1"/>
            <a:r>
              <a:rPr lang="zh-CN" altLang="en-US" sz="2000" dirty="0">
                <a:solidFill>
                  <a:srgbClr val="000066"/>
                </a:solidFill>
                <a:latin typeface="+mn-ea"/>
                <a:ea typeface="+mn-ea"/>
              </a:rPr>
              <a:t>负责人</a:t>
            </a:r>
            <a:r>
              <a:rPr lang="zh-CN" altLang="en-US" sz="2000" dirty="0">
                <a:solidFill>
                  <a:srgbClr val="FF0000"/>
                </a:solidFill>
                <a:latin typeface="+mn-ea"/>
                <a:ea typeface="+mn-ea"/>
              </a:rPr>
              <a:t>（负责人、相关主管人员、其他直接责任人）</a:t>
            </a:r>
            <a:r>
              <a:rPr lang="zh-CN" altLang="en-US" sz="2000" dirty="0">
                <a:solidFill>
                  <a:srgbClr val="000066"/>
                </a:solidFill>
                <a:latin typeface="+mn-ea"/>
                <a:ea typeface="+mn-ea"/>
              </a:rPr>
              <a:t>明确，责任清晰；制度落实到位。</a:t>
            </a:r>
            <a:endParaRPr lang="zh-CN" altLang="en-US" sz="2000" dirty="0">
              <a:solidFill>
                <a:srgbClr val="000066"/>
              </a:solidFill>
              <a:latin typeface="+mn-ea"/>
              <a:ea typeface="+mn-ea"/>
            </a:endParaRPr>
          </a:p>
        </p:txBody>
      </p:sp>
      <p:sp>
        <p:nvSpPr>
          <p:cNvPr id="22536" name="矩形 6"/>
          <p:cNvSpPr/>
          <p:nvPr/>
        </p:nvSpPr>
        <p:spPr>
          <a:xfrm>
            <a:off x="4445635" y="5559425"/>
            <a:ext cx="4240530" cy="606425"/>
          </a:xfrm>
          <a:prstGeom prst="rect">
            <a:avLst/>
          </a:prstGeom>
          <a:noFill/>
          <a:ln w="19050">
            <a:noFill/>
          </a:ln>
        </p:spPr>
        <p:txBody>
          <a:bodyPr/>
          <a:p>
            <a:pPr eaLnBrk="1" hangingPunct="1"/>
            <a:r>
              <a:rPr lang="zh-CN" altLang="en-US" sz="2000" dirty="0">
                <a:solidFill>
                  <a:srgbClr val="000066"/>
                </a:solidFill>
                <a:latin typeface="+mn-ea"/>
                <a:ea typeface="+mn-ea"/>
              </a:rPr>
              <a:t>适当场所</a:t>
            </a:r>
            <a:r>
              <a:rPr lang="zh-CN" altLang="en-US" sz="2000" dirty="0">
                <a:solidFill>
                  <a:srgbClr val="FF0000"/>
                </a:solidFill>
                <a:latin typeface="+mn-ea"/>
                <a:ea typeface="+mn-ea"/>
              </a:rPr>
              <a:t>显著位置</a:t>
            </a:r>
            <a:r>
              <a:rPr lang="zh-CN" altLang="en-US" sz="2000" dirty="0">
                <a:solidFill>
                  <a:srgbClr val="000066"/>
                </a:solidFill>
                <a:latin typeface="+mn-ea"/>
                <a:ea typeface="+mn-ea"/>
              </a:rPr>
              <a:t>张贴，</a:t>
            </a:r>
            <a:r>
              <a:rPr lang="zh-CN" altLang="en-US" sz="2000" dirty="0">
                <a:solidFill>
                  <a:srgbClr val="FF0000"/>
                </a:solidFill>
                <a:latin typeface="+mn-ea"/>
                <a:ea typeface="+mn-ea"/>
              </a:rPr>
              <a:t>产生环节、危害特性、去向及责任人</a:t>
            </a:r>
            <a:r>
              <a:rPr lang="zh-CN" altLang="en-US" sz="2000" dirty="0">
                <a:solidFill>
                  <a:srgbClr val="000066"/>
                </a:solidFill>
                <a:latin typeface="+mn-ea"/>
                <a:ea typeface="+mn-ea"/>
              </a:rPr>
              <a:t>等信息。</a:t>
            </a:r>
            <a:endParaRPr lang="zh-CN" altLang="en-US" sz="2000" dirty="0">
              <a:solidFill>
                <a:srgbClr val="000066"/>
              </a:solidFill>
              <a:latin typeface="+mn-ea"/>
              <a:ea typeface="+mn-ea"/>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内容占位符 1"/>
          <p:cNvSpPr>
            <a:spLocks noGrp="true"/>
          </p:cNvSpPr>
          <p:nvPr>
            <p:ph idx="1"/>
          </p:nvPr>
        </p:nvSpPr>
        <p:spPr>
          <a:xfrm>
            <a:off x="457200" y="1916113"/>
            <a:ext cx="8229600" cy="4681538"/>
          </a:xfrm>
        </p:spPr>
        <p:txBody>
          <a:bodyPr vert="horz" wrap="square" lIns="91440" tIns="45720" rIns="91440" bIns="45720" numCol="1" anchor="t" anchorCtr="false" compatLnSpc="true"/>
          <a:lstStyle/>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第七十八条 产生危险废物的单位，应当按照国家有关规定制定危险废物</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管理计划</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；建立</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危险废物管理台账</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，如实记录有关信息，并通过</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国家危险废物信息管理系统</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向所在地生态环境主管部门申报危险废物的</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种类、产生量、流向、贮存、处置</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等有关资料。</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前款所称危险废物管理计划应当包括</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减少</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危险废物产生量和</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降低</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危险废物危害性的措施以及危险废物</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贮存、利用、处置</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措施。危险废物管理计划应当报产生危险废物的单位所在地生态环境主管部门</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备案</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p:txBody>
      </p:sp>
      <p:sp>
        <p:nvSpPr>
          <p:cNvPr id="5" name="矩形 4"/>
          <p:cNvSpPr/>
          <p:nvPr/>
        </p:nvSpPr>
        <p:spPr bwMode="auto">
          <a:xfrm>
            <a:off x="179705" y="1268730"/>
            <a:ext cx="5624830" cy="390525"/>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0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管理计划、危险废物管理台账、申报制度</a:t>
            </a:r>
            <a:endParaRPr kumimoji="0" lang="zh-CN" altLang="en-US" sz="20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内容占位符 1"/>
          <p:cNvSpPr>
            <a:spLocks noGrp="true"/>
          </p:cNvSpPr>
          <p:nvPr>
            <p:ph idx="1"/>
          </p:nvPr>
        </p:nvSpPr>
        <p:spPr>
          <a:xfrm>
            <a:off x="457200" y="1700530"/>
            <a:ext cx="8229600" cy="1870075"/>
          </a:xfrm>
        </p:spPr>
        <p:txBody>
          <a:bodyPr vert="horz" wrap="square" lIns="91440" tIns="45720" rIns="91440" bIns="45720" numCol="1" anchor="t" anchorCtr="false" compatLnSpc="true"/>
          <a:lstStyle/>
          <a:p>
            <a:pPr marL="1270" marR="0" lvl="0" indent="0" algn="l" defTabSz="684530" rtl="0" eaLnBrk="0" fontAlgn="base" latinLnBrk="0" hangingPunct="0">
              <a:lnSpc>
                <a:spcPct val="100000"/>
              </a:lnSpc>
              <a:spcBef>
                <a:spcPct val="15000"/>
              </a:spcBef>
              <a:spcAft>
                <a:spcPct val="0"/>
              </a:spcAft>
              <a:buClrTx/>
              <a:buSzPct val="100000"/>
              <a:buFont typeface="Wingdings" panose="05000000000000000000" pitchFamily="2" charset="2"/>
              <a:buNone/>
              <a:defRPr/>
            </a:pP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北京市危险废物污染防治条例</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第十三条　</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L="1270" marR="0" lvl="0" indent="0" algn="l" defTabSz="684530" rtl="0" eaLnBrk="0" fontAlgn="base" latinLnBrk="0" hangingPunct="0">
              <a:lnSpc>
                <a:spcPct val="100000"/>
              </a:lnSpc>
              <a:spcBef>
                <a:spcPct val="15000"/>
              </a:spcBef>
              <a:spcAft>
                <a:spcPct val="0"/>
              </a:spcAft>
              <a:buClrTx/>
              <a:buSzPct val="100000"/>
              <a:buFont typeface="Wingdings" panose="05000000000000000000" pitchFamily="2" charset="2"/>
              <a:buNone/>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（五）妥善保存危险废物管理台账，保存时间</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不少于</a:t>
            </a:r>
            <a:r>
              <a:rPr kumimoji="0" lang="en-US" altLang="zh-CN" sz="2400" b="0" i="0" u="none" strike="noStrike" kern="0" cap="none" spc="0" normalizeH="0" baseline="0" noProof="0" dirty="0">
                <a:ln>
                  <a:noFill/>
                </a:ln>
                <a:solidFill>
                  <a:srgbClr val="FF0000"/>
                </a:solidFill>
                <a:effectLst/>
                <a:uLnTx/>
                <a:uFillTx/>
                <a:latin typeface="+mn-lt"/>
                <a:ea typeface="+mn-ea"/>
                <a:cs typeface="+mn-cs"/>
              </a:rPr>
              <a:t>5</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年</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；以填埋方式处置危险废物的，永久保存危险废物管理台账。</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p:txBody>
      </p:sp>
      <p:sp>
        <p:nvSpPr>
          <p:cNvPr id="5" name="矩形 4"/>
          <p:cNvSpPr/>
          <p:nvPr/>
        </p:nvSpPr>
        <p:spPr bwMode="auto">
          <a:xfrm>
            <a:off x="395605" y="1268730"/>
            <a:ext cx="3481705" cy="431800"/>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危险废物管理台账</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2300605" cy="390525"/>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管理计划</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2" name="矩形 1"/>
          <p:cNvSpPr/>
          <p:nvPr/>
        </p:nvSpPr>
        <p:spPr bwMode="auto">
          <a:xfrm>
            <a:off x="457200" y="2077085"/>
            <a:ext cx="8061325" cy="3829685"/>
          </a:xfrm>
          <a:prstGeom prst="rect">
            <a:avLst/>
          </a:prstGeom>
          <a:no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0" i="0" u="none" strike="noStrike" kern="1200" cap="none" spc="0" normalizeH="0" baseline="0" noProof="0" dirty="0">
                <a:ln>
                  <a:noFill/>
                </a:ln>
                <a:solidFill>
                  <a:srgbClr val="000066"/>
                </a:solidFill>
                <a:effectLst/>
                <a:uLnTx/>
                <a:uFillTx/>
                <a:latin typeface="+mj-ea"/>
                <a:ea typeface="+mj-ea"/>
                <a:cs typeface="+mn-cs"/>
              </a:rPr>
              <a:t>参照《危险废物管理计划和管理台账制定技术导则》（</a:t>
            </a:r>
            <a:r>
              <a:rPr kumimoji="0" lang="en-US" altLang="zh-CN" sz="2400" b="0" i="0" u="none" strike="noStrike" kern="1200" cap="none" spc="0" normalizeH="0" baseline="0" noProof="0" dirty="0">
                <a:ln>
                  <a:noFill/>
                </a:ln>
                <a:solidFill>
                  <a:srgbClr val="000066"/>
                </a:solidFill>
                <a:effectLst/>
                <a:uLnTx/>
                <a:uFillTx/>
                <a:latin typeface="+mj-ea"/>
                <a:ea typeface="+mj-ea"/>
                <a:cs typeface="+mn-cs"/>
              </a:rPr>
              <a:t>HJ1259-2022</a:t>
            </a:r>
            <a:r>
              <a:rPr kumimoji="0" lang="zh-CN" altLang="en-US" sz="2400" b="0" i="0" u="none" strike="noStrike" kern="1200" cap="none" spc="0" normalizeH="0" baseline="0" noProof="0" dirty="0">
                <a:ln>
                  <a:noFill/>
                </a:ln>
                <a:solidFill>
                  <a:srgbClr val="000066"/>
                </a:solidFill>
                <a:effectLst/>
                <a:uLnTx/>
                <a:uFillTx/>
                <a:latin typeface="+mj-ea"/>
                <a:ea typeface="+mj-ea"/>
                <a:cs typeface="+mn-cs"/>
              </a:rPr>
              <a:t>）</a:t>
            </a:r>
            <a:endParaRPr kumimoji="0" lang="zh-CN" altLang="en-US" sz="2400" b="0" i="0" u="none" strike="noStrike" kern="1200" cap="none" spc="0" normalizeH="0" baseline="0" noProof="0" dirty="0">
              <a:ln>
                <a:noFill/>
              </a:ln>
              <a:solidFill>
                <a:srgbClr val="000066"/>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2000" b="0" i="0" u="none" strike="noStrike" kern="1200" cap="none" spc="0" normalizeH="0" baseline="0" noProof="0" dirty="0">
              <a:ln>
                <a:noFill/>
              </a:ln>
              <a:solidFill>
                <a:srgbClr val="000066"/>
              </a:solidFill>
              <a:effectLst/>
              <a:uLnTx/>
              <a:uFillTx/>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charset="0"/>
              <a:buChar char=""/>
              <a:defRPr/>
            </a:pP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分级管理：危险废物环境</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重点监管</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单位、危险废物</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简化管理</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单位、危险废物</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登记管理</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单位。</a:t>
            </a:r>
            <a:endParaRPr kumimoji="0" lang="zh-CN" altLang="en-US" sz="2000" b="0" i="0" u="none" strike="noStrike" kern="1200" cap="none" spc="0" normalizeH="0" baseline="0" noProof="0" dirty="0">
              <a:ln>
                <a:noFill/>
              </a:ln>
              <a:solidFill>
                <a:srgbClr val="000066"/>
              </a:solidFill>
              <a:effectLst/>
              <a:uLnTx/>
              <a:uFillTx/>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charset="0"/>
              <a:buChar char=""/>
              <a:defRPr/>
            </a:pP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每年</a:t>
            </a:r>
            <a:r>
              <a:rPr kumimoji="0" lang="en-US" altLang="zh-CN" sz="2000" b="0" i="0" u="none" strike="noStrike" kern="1200" cap="none" spc="0" normalizeH="0" baseline="0" noProof="0" dirty="0">
                <a:ln>
                  <a:noFill/>
                </a:ln>
                <a:solidFill>
                  <a:srgbClr val="FF0000"/>
                </a:solidFill>
                <a:effectLst/>
                <a:uLnTx/>
                <a:uFillTx/>
                <a:latin typeface="+mj-ea"/>
                <a:ea typeface="+mj-ea"/>
                <a:cs typeface="+mn-cs"/>
              </a:rPr>
              <a:t>3</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月</a:t>
            </a:r>
            <a:r>
              <a:rPr kumimoji="0" lang="en-US" altLang="zh-CN" sz="2000" b="0" i="0" u="none" strike="noStrike" kern="1200" cap="none" spc="0" normalizeH="0" baseline="0" noProof="0" dirty="0">
                <a:ln>
                  <a:noFill/>
                </a:ln>
                <a:solidFill>
                  <a:srgbClr val="FF0000"/>
                </a:solidFill>
                <a:effectLst/>
                <a:uLnTx/>
                <a:uFillTx/>
                <a:latin typeface="+mj-ea"/>
                <a:ea typeface="+mj-ea"/>
                <a:cs typeface="+mn-cs"/>
              </a:rPr>
              <a:t>31</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日</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制定当年度管理计划。</a:t>
            </a:r>
            <a:endParaRPr kumimoji="0" lang="zh-CN" altLang="en-US" sz="2000" b="0" i="0" u="none" strike="noStrike" kern="1200" cap="none" spc="0" normalizeH="0" baseline="0" noProof="0" dirty="0">
              <a:ln>
                <a:noFill/>
              </a:ln>
              <a:solidFill>
                <a:srgbClr val="000066"/>
              </a:solidFill>
              <a:effectLst/>
              <a:uLnTx/>
              <a:uFillTx/>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charset="0"/>
              <a:buChar char=""/>
              <a:defRPr/>
            </a:pP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单位</a:t>
            </a:r>
            <a:r>
              <a:rPr kumimoji="0" lang="zh-CN" altLang="en-US" sz="2000" b="0" i="0" u="none" strike="noStrike" kern="1200" cap="none" spc="0" normalizeH="0" baseline="0" noProof="0" dirty="0">
                <a:ln>
                  <a:noFill/>
                </a:ln>
                <a:solidFill>
                  <a:srgbClr val="FF0000"/>
                </a:solidFill>
                <a:effectLst/>
                <a:uLnTx/>
                <a:uFillTx/>
                <a:latin typeface="+mj-ea"/>
                <a:ea typeface="+mj-ea"/>
                <a:cs typeface="+mn-cs"/>
              </a:rPr>
              <a:t>基本</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情况（基本信息、设施信息）</a:t>
            </a:r>
            <a:r>
              <a:rPr kumimoji="0" lang="en-US" altLang="zh-CN" sz="2000" b="0" i="0" u="none" strike="noStrike" kern="1200" cap="none" spc="0" normalizeH="0" baseline="0" noProof="0" dirty="0">
                <a:ln>
                  <a:noFill/>
                </a:ln>
                <a:solidFill>
                  <a:srgbClr val="000066"/>
                </a:solidFill>
                <a:effectLst/>
                <a:uLnTx/>
                <a:uFillTx/>
                <a:latin typeface="+mj-ea"/>
                <a:ea typeface="+mj-ea"/>
                <a:cs typeface="+mn-cs"/>
              </a:rPr>
              <a:t>+</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危险废物基本情况（产生、贮存、自利用</a:t>
            </a:r>
            <a:r>
              <a:rPr kumimoji="0" lang="en-US" altLang="zh-CN" sz="2000" b="0" i="0" u="none" strike="noStrike" kern="1200" cap="none" spc="0" normalizeH="0" baseline="0" noProof="0" dirty="0">
                <a:ln>
                  <a:noFill/>
                </a:ln>
                <a:solidFill>
                  <a:srgbClr val="000066"/>
                </a:solidFill>
                <a:effectLst/>
                <a:uLnTx/>
                <a:uFillTx/>
                <a:latin typeface="+mj-ea"/>
                <a:ea typeface="+mj-ea"/>
                <a:cs typeface="+mn-cs"/>
              </a:rPr>
              <a:t>/</a:t>
            </a:r>
            <a:r>
              <a:rPr kumimoji="0" lang="zh-CN" altLang="en-US" sz="2000" b="0" i="0" u="none" strike="noStrike" kern="1200" cap="none" spc="0" normalizeH="0" baseline="0" noProof="0" dirty="0">
                <a:ln>
                  <a:noFill/>
                </a:ln>
                <a:solidFill>
                  <a:srgbClr val="000066"/>
                </a:solidFill>
                <a:effectLst/>
                <a:uLnTx/>
                <a:uFillTx/>
                <a:latin typeface="+mj-ea"/>
                <a:ea typeface="+mj-ea"/>
                <a:cs typeface="+mn-cs"/>
              </a:rPr>
              <a:t>处置、减量化、转移情况）</a:t>
            </a:r>
            <a:endParaRPr kumimoji="0" lang="en-US" altLang="zh-CN" sz="2000" b="0" i="0" u="none" strike="noStrike" kern="1200" cap="none" spc="0" normalizeH="0" baseline="0" noProof="0" dirty="0">
              <a:ln>
                <a:noFill/>
              </a:ln>
              <a:solidFill>
                <a:srgbClr val="000066"/>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2000" b="0" i="0" u="none" strike="noStrike" kern="1200" cap="none" spc="0" normalizeH="0" baseline="0" noProof="0" dirty="0">
              <a:ln>
                <a:noFill/>
              </a:ln>
              <a:solidFill>
                <a:srgbClr val="080800"/>
              </a:solidFill>
              <a:effectLst/>
              <a:uLnTx/>
              <a:uFillTx/>
              <a:latin typeface="+mj-ea"/>
              <a:ea typeface="+mj-ea"/>
              <a:cs typeface="+mn-cs"/>
            </a:endParaRPr>
          </a:p>
        </p:txBody>
      </p:sp>
      <p:pic>
        <p:nvPicPr>
          <p:cNvPr id="3" name="图片 2"/>
          <p:cNvPicPr>
            <a:picLocks noChangeAspect="true"/>
          </p:cNvPicPr>
          <p:nvPr/>
        </p:nvPicPr>
        <p:blipFill>
          <a:blip r:embed="rId1"/>
          <a:stretch>
            <a:fillRect/>
          </a:stretch>
        </p:blipFill>
        <p:spPr>
          <a:xfrm>
            <a:off x="1814830" y="4685030"/>
            <a:ext cx="4978400" cy="1903730"/>
          </a:xfrm>
          <a:prstGeom prst="rect">
            <a:avLst/>
          </a:prstGeom>
        </p:spPr>
      </p:pic>
      <p:sp>
        <p:nvSpPr>
          <p:cNvPr id="5" name="圆角矩形 4"/>
          <p:cNvSpPr/>
          <p:nvPr/>
        </p:nvSpPr>
        <p:spPr>
          <a:xfrm>
            <a:off x="5156835" y="4850765"/>
            <a:ext cx="1568450" cy="1555115"/>
          </a:xfrm>
          <a:prstGeom prst="roundRect">
            <a:avLst/>
          </a:prstGeom>
          <a:noFill/>
          <a:ln w="190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pPr>
            <a:endParaRPr kumimoji="0" lang="zh-CN" altLang="en-US" sz="1800" b="0" i="0" u="none" strike="noStrike" cap="none" normalizeH="0" baseline="0" smtClean="0">
              <a:ln>
                <a:noFill/>
              </a:ln>
              <a:solidFill>
                <a:schemeClr val="tx1"/>
              </a:solidFill>
              <a:effectLst/>
              <a:latin typeface="Arial" panose="02080604020202020204" pitchFamily="34" charset="0"/>
              <a:ea typeface="宋体" panose="02010600030101010101" pitchFamily="2" charset="-122"/>
            </a:endParaRPr>
          </a:p>
        </p:txBody>
      </p:sp>
      <p:sp>
        <p:nvSpPr>
          <p:cNvPr id="7"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true"/>
          </p:cNvPicPr>
          <p:nvPr/>
        </p:nvPicPr>
        <p:blipFill>
          <a:blip r:embed="rId1"/>
          <a:stretch>
            <a:fillRect/>
          </a:stretch>
        </p:blipFill>
        <p:spPr>
          <a:xfrm>
            <a:off x="3172460" y="1718945"/>
            <a:ext cx="5782310" cy="4642485"/>
          </a:xfrm>
          <a:prstGeom prst="rect">
            <a:avLst/>
          </a:prstGeom>
          <a:ln>
            <a:solidFill>
              <a:srgbClr val="080800"/>
            </a:solidFill>
          </a:ln>
        </p:spPr>
      </p:pic>
      <p:sp>
        <p:nvSpPr>
          <p:cNvPr id="5" name="矩形 4"/>
          <p:cNvSpPr/>
          <p:nvPr/>
        </p:nvSpPr>
        <p:spPr bwMode="auto">
          <a:xfrm>
            <a:off x="539750" y="1268730"/>
            <a:ext cx="2232025" cy="390525"/>
          </a:xfrm>
          <a:prstGeom prst="rect">
            <a:avLst/>
          </a:prstGeom>
          <a:solidFill>
            <a:srgbClr val="0070C0"/>
          </a:solidFill>
          <a:ln w="9525" cap="flat" cmpd="sng" algn="ctr">
            <a:no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管理计划</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pic>
        <p:nvPicPr>
          <p:cNvPr id="4" name="图片 3"/>
          <p:cNvPicPr>
            <a:picLocks noChangeAspect="true"/>
          </p:cNvPicPr>
          <p:nvPr/>
        </p:nvPicPr>
        <p:blipFill>
          <a:blip r:embed="rId2"/>
          <a:stretch>
            <a:fillRect/>
          </a:stretch>
        </p:blipFill>
        <p:spPr>
          <a:xfrm>
            <a:off x="1283335" y="1719580"/>
            <a:ext cx="5172075" cy="4641850"/>
          </a:xfrm>
          <a:prstGeom prst="rect">
            <a:avLst/>
          </a:prstGeom>
          <a:ln>
            <a:solidFill>
              <a:srgbClr val="080800"/>
            </a:solidFill>
          </a:ln>
        </p:spPr>
      </p:pic>
      <p:pic>
        <p:nvPicPr>
          <p:cNvPr id="6" name="图片 5"/>
          <p:cNvPicPr>
            <a:picLocks noChangeAspect="true"/>
          </p:cNvPicPr>
          <p:nvPr/>
        </p:nvPicPr>
        <p:blipFill>
          <a:blip r:embed="rId3"/>
          <a:stretch>
            <a:fillRect/>
          </a:stretch>
        </p:blipFill>
        <p:spPr>
          <a:xfrm>
            <a:off x="457200" y="1719580"/>
            <a:ext cx="4301490" cy="4642485"/>
          </a:xfrm>
          <a:prstGeom prst="rect">
            <a:avLst/>
          </a:prstGeom>
          <a:ln>
            <a:solidFill>
              <a:srgbClr val="080800"/>
            </a:solidFill>
          </a:ln>
        </p:spPr>
      </p:pic>
      <p:sp>
        <p:nvSpPr>
          <p:cNvPr id="3"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3530600" cy="390525"/>
          </a:xfrm>
          <a:prstGeom prst="rect">
            <a:avLst/>
          </a:prstGeom>
          <a:solidFill>
            <a:srgbClr val="0070C0"/>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危险废物管理台账</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2" name="矩形 1"/>
          <p:cNvSpPr/>
          <p:nvPr/>
        </p:nvSpPr>
        <p:spPr bwMode="auto">
          <a:xfrm>
            <a:off x="457200" y="2077085"/>
            <a:ext cx="8061325" cy="751840"/>
          </a:xfrm>
          <a:prstGeom prst="rect">
            <a:avLst/>
          </a:prstGeom>
          <a:no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0" i="0" u="none" strike="noStrike" kern="1200" cap="none" spc="0" normalizeH="0" baseline="0" noProof="0" dirty="0">
                <a:ln>
                  <a:noFill/>
                </a:ln>
                <a:solidFill>
                  <a:srgbClr val="000066"/>
                </a:solidFill>
                <a:effectLst/>
                <a:uLnTx/>
                <a:uFillTx/>
                <a:latin typeface="+mj-ea"/>
                <a:ea typeface="+mj-ea"/>
                <a:cs typeface="+mn-cs"/>
              </a:rPr>
              <a:t>参照《危险废物管理计划和管理台账制定技术导则》（</a:t>
            </a:r>
            <a:r>
              <a:rPr kumimoji="0" lang="en-US" altLang="zh-CN" sz="2400" b="0" i="0" u="none" strike="noStrike" kern="1200" cap="none" spc="0" normalizeH="0" baseline="0" noProof="0" dirty="0">
                <a:ln>
                  <a:noFill/>
                </a:ln>
                <a:solidFill>
                  <a:srgbClr val="000066"/>
                </a:solidFill>
                <a:effectLst/>
                <a:uLnTx/>
                <a:uFillTx/>
                <a:latin typeface="+mj-ea"/>
                <a:ea typeface="+mj-ea"/>
                <a:cs typeface="+mn-cs"/>
              </a:rPr>
              <a:t>HJ1259-2022</a:t>
            </a:r>
            <a:r>
              <a:rPr kumimoji="0" lang="zh-CN" altLang="en-US" sz="2400" b="0" i="0" u="none" strike="noStrike" kern="1200" cap="none" spc="0" normalizeH="0" baseline="0" noProof="0" dirty="0">
                <a:ln>
                  <a:noFill/>
                </a:ln>
                <a:solidFill>
                  <a:srgbClr val="000066"/>
                </a:solidFill>
                <a:effectLst/>
                <a:uLnTx/>
                <a:uFillTx/>
                <a:latin typeface="+mj-ea"/>
                <a:ea typeface="+mj-ea"/>
                <a:cs typeface="+mn-cs"/>
              </a:rPr>
              <a:t>）</a:t>
            </a:r>
            <a:endParaRPr kumimoji="0" lang="zh-CN" altLang="en-US" sz="2400" b="0" i="0" u="none" strike="noStrike" kern="1200" cap="none" spc="0" normalizeH="0" baseline="0" noProof="0" dirty="0">
              <a:ln>
                <a:noFill/>
              </a:ln>
              <a:solidFill>
                <a:srgbClr val="000066"/>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2000" b="0" i="0" u="none" strike="noStrike" kern="1200" cap="none" spc="0" normalizeH="0" baseline="0" noProof="0" dirty="0">
              <a:ln>
                <a:noFill/>
              </a:ln>
              <a:solidFill>
                <a:srgbClr val="000066"/>
              </a:solidFill>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2000" b="0" i="0" u="none" strike="noStrike" kern="1200" cap="none" spc="0" normalizeH="0" baseline="0" noProof="0" dirty="0">
              <a:ln>
                <a:noFill/>
              </a:ln>
              <a:solidFill>
                <a:srgbClr val="080800"/>
              </a:solidFill>
              <a:effectLst/>
              <a:uLnTx/>
              <a:uFillTx/>
              <a:latin typeface="+mj-ea"/>
              <a:ea typeface="+mj-ea"/>
              <a:cs typeface="+mn-cs"/>
            </a:endParaRPr>
          </a:p>
        </p:txBody>
      </p:sp>
      <p:sp>
        <p:nvSpPr>
          <p:cNvPr id="25606" name="矩形 1"/>
          <p:cNvSpPr/>
          <p:nvPr/>
        </p:nvSpPr>
        <p:spPr>
          <a:xfrm>
            <a:off x="684530" y="5518150"/>
            <a:ext cx="7775575" cy="895350"/>
          </a:xfrm>
          <a:prstGeom prst="rect">
            <a:avLst/>
          </a:prstGeom>
          <a:noFill/>
          <a:ln w="38100">
            <a:noFill/>
          </a:ln>
        </p:spPr>
        <p:txBody>
          <a:bodyPr/>
          <a:p>
            <a:pPr eaLnBrk="1" hangingPunct="1"/>
            <a:r>
              <a:rPr lang="zh-CN" altLang="en-US" b="1" dirty="0">
                <a:solidFill>
                  <a:srgbClr val="000066"/>
                </a:solidFill>
                <a:latin typeface="Arial" panose="02080604020202020204" pitchFamily="34" charset="0"/>
              </a:rPr>
              <a:t>危险废物管理台账：危险废物产生、入库、出库、自利用</a:t>
            </a:r>
            <a:r>
              <a:rPr lang="en-US" altLang="zh-CN" b="1" dirty="0">
                <a:solidFill>
                  <a:srgbClr val="000066"/>
                </a:solidFill>
                <a:latin typeface="Arial" panose="02080604020202020204" pitchFamily="34" charset="0"/>
              </a:rPr>
              <a:t>/</a:t>
            </a:r>
            <a:r>
              <a:rPr lang="zh-CN" altLang="en-US" b="1" dirty="0">
                <a:solidFill>
                  <a:srgbClr val="000066"/>
                </a:solidFill>
                <a:latin typeface="Arial" panose="02080604020202020204" pitchFamily="34" charset="0"/>
              </a:rPr>
              <a:t>处置、委托利用</a:t>
            </a:r>
            <a:r>
              <a:rPr lang="en-US" altLang="zh-CN" b="1" dirty="0">
                <a:solidFill>
                  <a:srgbClr val="000066"/>
                </a:solidFill>
                <a:latin typeface="Arial" panose="02080604020202020204" pitchFamily="34" charset="0"/>
              </a:rPr>
              <a:t>/</a:t>
            </a:r>
            <a:r>
              <a:rPr lang="zh-CN" altLang="en-US" b="1" dirty="0">
                <a:solidFill>
                  <a:srgbClr val="000066"/>
                </a:solidFill>
                <a:latin typeface="Arial" panose="02080604020202020204" pitchFamily="34" charset="0"/>
              </a:rPr>
              <a:t>处置等环节详细信息，如</a:t>
            </a:r>
            <a:r>
              <a:rPr lang="zh-CN" altLang="en-US" b="1" dirty="0">
                <a:solidFill>
                  <a:srgbClr val="FF0000"/>
                </a:solidFill>
                <a:latin typeface="Arial" panose="02080604020202020204" pitchFamily="34" charset="0"/>
              </a:rPr>
              <a:t>名称、类别、时间、数量、经办人等。</a:t>
            </a:r>
            <a:r>
              <a:rPr lang="zh-CN" altLang="en-US" b="1" dirty="0">
                <a:solidFill>
                  <a:srgbClr val="000066"/>
                </a:solidFill>
                <a:latin typeface="Arial" panose="02080604020202020204" pitchFamily="34" charset="0"/>
              </a:rPr>
              <a:t>存档</a:t>
            </a:r>
            <a:r>
              <a:rPr lang="en-US" altLang="zh-CN" b="1" dirty="0">
                <a:solidFill>
                  <a:srgbClr val="FF0000"/>
                </a:solidFill>
                <a:latin typeface="Arial" panose="02080604020202020204" pitchFamily="34" charset="0"/>
              </a:rPr>
              <a:t>5</a:t>
            </a:r>
            <a:r>
              <a:rPr lang="zh-CN" altLang="en-US" b="1" dirty="0">
                <a:solidFill>
                  <a:srgbClr val="FF0000"/>
                </a:solidFill>
                <a:latin typeface="Arial" panose="02080604020202020204" pitchFamily="34" charset="0"/>
              </a:rPr>
              <a:t>年</a:t>
            </a:r>
            <a:r>
              <a:rPr lang="zh-CN" altLang="en-US" b="1" dirty="0">
                <a:solidFill>
                  <a:srgbClr val="000066"/>
                </a:solidFill>
                <a:latin typeface="Arial" panose="02080604020202020204" pitchFamily="34" charset="0"/>
              </a:rPr>
              <a:t>以上。</a:t>
            </a:r>
            <a:endParaRPr lang="zh-CN" altLang="en-US" b="1" dirty="0">
              <a:solidFill>
                <a:srgbClr val="000066"/>
              </a:solidFill>
              <a:latin typeface="Arial" panose="02080604020202020204" pitchFamily="34" charset="0"/>
            </a:endParaRPr>
          </a:p>
        </p:txBody>
      </p:sp>
      <p:pic>
        <p:nvPicPr>
          <p:cNvPr id="3" name="图片 2"/>
          <p:cNvPicPr>
            <a:picLocks noChangeAspect="true"/>
          </p:cNvPicPr>
          <p:nvPr/>
        </p:nvPicPr>
        <p:blipFill>
          <a:blip r:embed="rId1"/>
          <a:srcRect t="5488"/>
          <a:stretch>
            <a:fillRect/>
          </a:stretch>
        </p:blipFill>
        <p:spPr>
          <a:xfrm>
            <a:off x="227965" y="2828925"/>
            <a:ext cx="4572635" cy="2733675"/>
          </a:xfrm>
          <a:prstGeom prst="rect">
            <a:avLst/>
          </a:prstGeom>
        </p:spPr>
      </p:pic>
      <p:pic>
        <p:nvPicPr>
          <p:cNvPr id="5" name="图片 4"/>
          <p:cNvPicPr>
            <a:picLocks noChangeAspect="true"/>
          </p:cNvPicPr>
          <p:nvPr/>
        </p:nvPicPr>
        <p:blipFill>
          <a:blip r:embed="rId2"/>
          <a:srcRect t="5692"/>
          <a:stretch>
            <a:fillRect/>
          </a:stretch>
        </p:blipFill>
        <p:spPr>
          <a:xfrm>
            <a:off x="4522470" y="2828925"/>
            <a:ext cx="4236720" cy="2577465"/>
          </a:xfrm>
          <a:prstGeom prst="rect">
            <a:avLst/>
          </a:prstGeom>
        </p:spPr>
      </p:pic>
      <p:sp>
        <p:nvSpPr>
          <p:cNvPr id="7"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2435225" cy="383540"/>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申报制度</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26629" name="矩形 1"/>
          <p:cNvSpPr/>
          <p:nvPr/>
        </p:nvSpPr>
        <p:spPr>
          <a:xfrm>
            <a:off x="1258888" y="2205038"/>
            <a:ext cx="1657350" cy="287337"/>
          </a:xfrm>
          <a:prstGeom prst="rect">
            <a:avLst/>
          </a:prstGeom>
          <a:solidFill>
            <a:schemeClr val="tx1"/>
          </a:solidFill>
          <a:ln w="9525" cap="flat" cmpd="sng">
            <a:solidFill>
              <a:schemeClr val="tx1"/>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pic>
        <p:nvPicPr>
          <p:cNvPr id="2" name="图片 1"/>
          <p:cNvPicPr>
            <a:picLocks noChangeAspect="true"/>
          </p:cNvPicPr>
          <p:nvPr>
            <p:custDataLst>
              <p:tags r:id="rId1"/>
            </p:custDataLst>
          </p:nvPr>
        </p:nvPicPr>
        <p:blipFill>
          <a:blip r:embed="rId2"/>
          <a:stretch>
            <a:fillRect/>
          </a:stretch>
        </p:blipFill>
        <p:spPr>
          <a:xfrm>
            <a:off x="709930" y="1701800"/>
            <a:ext cx="7764145" cy="3159125"/>
          </a:xfrm>
          <a:prstGeom prst="rect">
            <a:avLst/>
          </a:prstGeom>
        </p:spPr>
      </p:pic>
      <p:sp>
        <p:nvSpPr>
          <p:cNvPr id="3" name="矩形 1"/>
          <p:cNvSpPr/>
          <p:nvPr/>
        </p:nvSpPr>
        <p:spPr>
          <a:xfrm>
            <a:off x="858520" y="4872355"/>
            <a:ext cx="8177530" cy="1587500"/>
          </a:xfrm>
          <a:prstGeom prst="rect">
            <a:avLst/>
          </a:prstGeom>
          <a:noFill/>
          <a:ln w="38100">
            <a:noFill/>
          </a:ln>
        </p:spPr>
        <p:txBody>
          <a:bodyPr/>
          <a:p>
            <a:pPr eaLnBrk="1" hangingPunct="1"/>
            <a:r>
              <a:rPr lang="zh-CN" altLang="en-US" sz="2000" dirty="0">
                <a:solidFill>
                  <a:srgbClr val="000066"/>
                </a:solidFill>
                <a:latin typeface="+mn-ea"/>
                <a:ea typeface="+mn-ea"/>
                <a:sym typeface="+mn-ea"/>
              </a:rPr>
              <a:t>产废单位：登录国家固体废物综合管理系统申报相关数据，</a:t>
            </a:r>
            <a:endParaRPr lang="zh-CN" altLang="en-US" sz="2000" dirty="0">
              <a:solidFill>
                <a:srgbClr val="000066"/>
              </a:solidFill>
              <a:latin typeface="+mn-ea"/>
              <a:ea typeface="+mn-ea"/>
              <a:sym typeface="+mn-ea"/>
            </a:endParaRPr>
          </a:p>
          <a:p>
            <a:pPr eaLnBrk="1" hangingPunct="1"/>
            <a:r>
              <a:rPr lang="zh-CN" altLang="en-US" sz="2000" dirty="0">
                <a:solidFill>
                  <a:srgbClr val="000066"/>
                </a:solidFill>
                <a:latin typeface="+mn-ea"/>
                <a:ea typeface="+mn-ea"/>
                <a:sym typeface="+mn-ea"/>
              </a:rPr>
              <a:t> </a:t>
            </a:r>
            <a:r>
              <a:rPr lang="en-US" altLang="zh-CN" sz="2000" dirty="0">
                <a:solidFill>
                  <a:srgbClr val="000066"/>
                </a:solidFill>
                <a:latin typeface="+mn-ea"/>
                <a:ea typeface="+mn-ea"/>
                <a:sym typeface="+mn-ea"/>
              </a:rPr>
              <a:t>         </a:t>
            </a:r>
            <a:r>
              <a:rPr lang="zh-CN" altLang="en-US" sz="2000" dirty="0">
                <a:solidFill>
                  <a:srgbClr val="000066"/>
                </a:solidFill>
                <a:latin typeface="+mn-ea"/>
                <a:ea typeface="+mn-ea"/>
                <a:sym typeface="+mn-ea"/>
              </a:rPr>
              <a:t>每月</a:t>
            </a:r>
            <a:r>
              <a:rPr lang="en-US" altLang="zh-CN" sz="2000" dirty="0">
                <a:solidFill>
                  <a:srgbClr val="000066"/>
                </a:solidFill>
                <a:latin typeface="+mn-ea"/>
                <a:ea typeface="+mn-ea"/>
                <a:sym typeface="+mn-ea"/>
              </a:rPr>
              <a:t>15</a:t>
            </a:r>
            <a:r>
              <a:rPr lang="zh-CN" altLang="en-US" sz="2000" dirty="0">
                <a:solidFill>
                  <a:srgbClr val="000066"/>
                </a:solidFill>
                <a:latin typeface="+mn-ea"/>
                <a:ea typeface="+mn-ea"/>
                <a:sym typeface="+mn-ea"/>
              </a:rPr>
              <a:t>日</a:t>
            </a:r>
            <a:r>
              <a:rPr lang="en-US" altLang="zh-CN" sz="2000" dirty="0">
                <a:solidFill>
                  <a:srgbClr val="000066"/>
                </a:solidFill>
                <a:latin typeface="+mn-ea"/>
                <a:ea typeface="+mn-ea"/>
                <a:sym typeface="+mn-ea"/>
              </a:rPr>
              <a:t>/</a:t>
            </a:r>
            <a:r>
              <a:rPr lang="zh-CN" altLang="en-US" sz="2000" dirty="0">
                <a:solidFill>
                  <a:srgbClr val="000066"/>
                </a:solidFill>
                <a:latin typeface="+mn-ea"/>
                <a:ea typeface="+mn-ea"/>
                <a:sym typeface="+mn-ea"/>
              </a:rPr>
              <a:t>每季度</a:t>
            </a:r>
            <a:r>
              <a:rPr lang="en-US" altLang="zh-CN" sz="2000" dirty="0">
                <a:solidFill>
                  <a:srgbClr val="000066"/>
                </a:solidFill>
                <a:latin typeface="+mn-ea"/>
                <a:ea typeface="+mn-ea"/>
                <a:sym typeface="+mn-ea"/>
              </a:rPr>
              <a:t>15</a:t>
            </a:r>
            <a:r>
              <a:rPr lang="zh-CN" altLang="en-US" sz="2000" dirty="0">
                <a:solidFill>
                  <a:srgbClr val="000066"/>
                </a:solidFill>
                <a:latin typeface="+mn-ea"/>
                <a:ea typeface="+mn-ea"/>
                <a:sym typeface="+mn-ea"/>
              </a:rPr>
              <a:t>日</a:t>
            </a:r>
            <a:r>
              <a:rPr lang="en-US" altLang="zh-CN" sz="2000" dirty="0">
                <a:solidFill>
                  <a:srgbClr val="000066"/>
                </a:solidFill>
                <a:latin typeface="+mn-ea"/>
                <a:ea typeface="+mn-ea"/>
                <a:sym typeface="+mn-ea"/>
              </a:rPr>
              <a:t>/</a:t>
            </a:r>
            <a:r>
              <a:rPr lang="zh-CN" altLang="en-US" sz="2000" dirty="0">
                <a:solidFill>
                  <a:srgbClr val="000066"/>
                </a:solidFill>
                <a:latin typeface="+mn-ea"/>
                <a:ea typeface="+mn-ea"/>
                <a:sym typeface="+mn-ea"/>
              </a:rPr>
              <a:t>每年</a:t>
            </a:r>
            <a:r>
              <a:rPr lang="en-US" altLang="zh-CN" sz="2000" dirty="0">
                <a:solidFill>
                  <a:srgbClr val="000066"/>
                </a:solidFill>
                <a:latin typeface="+mn-ea"/>
                <a:ea typeface="+mn-ea"/>
                <a:sym typeface="+mn-ea"/>
              </a:rPr>
              <a:t>3</a:t>
            </a:r>
            <a:r>
              <a:rPr lang="zh-CN" altLang="en-US" sz="2000" dirty="0">
                <a:solidFill>
                  <a:srgbClr val="000066"/>
                </a:solidFill>
                <a:latin typeface="+mn-ea"/>
                <a:ea typeface="+mn-ea"/>
                <a:sym typeface="+mn-ea"/>
              </a:rPr>
              <a:t>月</a:t>
            </a:r>
            <a:r>
              <a:rPr lang="en-US" altLang="zh-CN" sz="2000" dirty="0">
                <a:solidFill>
                  <a:srgbClr val="000066"/>
                </a:solidFill>
                <a:latin typeface="+mn-ea"/>
                <a:ea typeface="+mn-ea"/>
                <a:sym typeface="+mn-ea"/>
              </a:rPr>
              <a:t>31</a:t>
            </a:r>
            <a:r>
              <a:rPr lang="zh-CN" altLang="en-US" sz="2000" dirty="0">
                <a:solidFill>
                  <a:srgbClr val="000066"/>
                </a:solidFill>
                <a:latin typeface="+mn-ea"/>
                <a:ea typeface="+mn-ea"/>
                <a:sym typeface="+mn-ea"/>
              </a:rPr>
              <a:t>日。</a:t>
            </a:r>
            <a:endParaRPr lang="zh-CN" altLang="en-US" sz="2000" dirty="0">
              <a:solidFill>
                <a:srgbClr val="000066"/>
              </a:solidFill>
              <a:latin typeface="+mn-ea"/>
              <a:ea typeface="+mn-ea"/>
              <a:sym typeface="+mn-ea"/>
            </a:endParaRPr>
          </a:p>
          <a:p>
            <a:pPr marL="285750" indent="-285750" eaLnBrk="1" hangingPunct="1">
              <a:buFont typeface="Wingdings" panose="05000000000000000000" charset="0"/>
              <a:buChar char=""/>
            </a:pPr>
            <a:r>
              <a:rPr lang="zh-CN" altLang="en-US" sz="2000" dirty="0">
                <a:solidFill>
                  <a:srgbClr val="000066"/>
                </a:solidFill>
                <a:latin typeface="+mn-ea"/>
                <a:ea typeface="+mn-ea"/>
                <a:sym typeface="+mn-ea"/>
              </a:rPr>
              <a:t>危险废物环境重点监管单位：</a:t>
            </a:r>
            <a:r>
              <a:rPr lang="zh-CN" altLang="en-US" sz="2000" dirty="0">
                <a:solidFill>
                  <a:srgbClr val="FF0000"/>
                </a:solidFill>
                <a:latin typeface="+mn-ea"/>
                <a:ea typeface="+mn-ea"/>
                <a:sym typeface="+mn-ea"/>
              </a:rPr>
              <a:t>月报、年报</a:t>
            </a:r>
            <a:r>
              <a:rPr lang="zh-CN" altLang="en-US" sz="2000" dirty="0">
                <a:solidFill>
                  <a:srgbClr val="000066"/>
                </a:solidFill>
                <a:latin typeface="+mn-ea"/>
                <a:ea typeface="+mn-ea"/>
                <a:sym typeface="+mn-ea"/>
              </a:rPr>
              <a:t>。</a:t>
            </a:r>
            <a:endParaRPr lang="zh-CN" altLang="en-US" sz="2000" dirty="0">
              <a:solidFill>
                <a:srgbClr val="000066"/>
              </a:solidFill>
              <a:latin typeface="+mn-ea"/>
              <a:ea typeface="+mn-ea"/>
              <a:sym typeface="+mn-ea"/>
            </a:endParaRPr>
          </a:p>
          <a:p>
            <a:pPr marL="285750" indent="-285750" eaLnBrk="1" hangingPunct="1">
              <a:buFont typeface="Wingdings" panose="05000000000000000000" charset="0"/>
              <a:buChar char=""/>
            </a:pPr>
            <a:r>
              <a:rPr lang="zh-CN" altLang="en-US" sz="2000" dirty="0">
                <a:solidFill>
                  <a:srgbClr val="000066"/>
                </a:solidFill>
                <a:latin typeface="+mn-ea"/>
                <a:ea typeface="+mn-ea"/>
                <a:sym typeface="+mn-ea"/>
              </a:rPr>
              <a:t>危险废物简化管理单位：</a:t>
            </a:r>
            <a:r>
              <a:rPr lang="zh-CN" altLang="en-US" sz="2000" dirty="0">
                <a:solidFill>
                  <a:srgbClr val="FF0000"/>
                </a:solidFill>
                <a:latin typeface="+mn-ea"/>
                <a:ea typeface="+mn-ea"/>
                <a:sym typeface="+mn-ea"/>
              </a:rPr>
              <a:t>季报、年报</a:t>
            </a:r>
            <a:r>
              <a:rPr lang="zh-CN" altLang="en-US" sz="2000" dirty="0">
                <a:solidFill>
                  <a:srgbClr val="000066"/>
                </a:solidFill>
                <a:latin typeface="+mn-ea"/>
                <a:ea typeface="+mn-ea"/>
                <a:sym typeface="+mn-ea"/>
              </a:rPr>
              <a:t>。</a:t>
            </a:r>
            <a:endParaRPr lang="zh-CN" altLang="en-US" sz="2000" dirty="0">
              <a:solidFill>
                <a:srgbClr val="FF0000"/>
              </a:solidFill>
              <a:latin typeface="+mn-ea"/>
              <a:ea typeface="+mn-ea"/>
              <a:sym typeface="+mn-ea"/>
            </a:endParaRPr>
          </a:p>
          <a:p>
            <a:pPr marL="285750" indent="-285750" eaLnBrk="1" hangingPunct="1">
              <a:buFont typeface="Wingdings" panose="05000000000000000000" charset="0"/>
              <a:buChar char=""/>
            </a:pPr>
            <a:r>
              <a:rPr lang="zh-CN" altLang="en-US" sz="2000" dirty="0">
                <a:solidFill>
                  <a:srgbClr val="000066"/>
                </a:solidFill>
                <a:latin typeface="+mn-ea"/>
                <a:ea typeface="+mn-ea"/>
                <a:sym typeface="+mn-ea"/>
              </a:rPr>
              <a:t>危险废物登记管理单位：</a:t>
            </a:r>
            <a:r>
              <a:rPr lang="zh-CN" altLang="en-US" sz="2000" dirty="0">
                <a:solidFill>
                  <a:srgbClr val="FF0000"/>
                </a:solidFill>
                <a:latin typeface="+mn-ea"/>
                <a:ea typeface="+mn-ea"/>
                <a:sym typeface="+mn-ea"/>
              </a:rPr>
              <a:t>年报</a:t>
            </a:r>
            <a:r>
              <a:rPr lang="zh-CN" altLang="en-US" sz="2000" dirty="0">
                <a:solidFill>
                  <a:srgbClr val="000066"/>
                </a:solidFill>
                <a:latin typeface="+mn-ea"/>
                <a:ea typeface="+mn-ea"/>
                <a:sym typeface="+mn-ea"/>
              </a:rPr>
              <a:t>。</a:t>
            </a:r>
            <a:endParaRPr lang="zh-CN" altLang="en-US" sz="2000" dirty="0">
              <a:solidFill>
                <a:srgbClr val="000066"/>
              </a:solidFill>
              <a:latin typeface="+mn-ea"/>
              <a:ea typeface="+mn-ea"/>
            </a:endParaRPr>
          </a:p>
          <a:p>
            <a:pPr eaLnBrk="1" hangingPunct="1"/>
            <a:endParaRPr lang="zh-CN" altLang="en-US" sz="2000" dirty="0">
              <a:solidFill>
                <a:srgbClr val="000066"/>
              </a:solidFill>
              <a:latin typeface="+mn-ea"/>
              <a:ea typeface="+mn-ea"/>
            </a:endParaRPr>
          </a:p>
          <a:p>
            <a:pPr eaLnBrk="1" hangingPunct="1"/>
            <a:endParaRPr lang="zh-CN" altLang="en-US" sz="2000" dirty="0">
              <a:solidFill>
                <a:srgbClr val="000066"/>
              </a:solidFill>
              <a:latin typeface="+mn-ea"/>
              <a:ea typeface="+mn-ea"/>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ph type="title"/>
          </p:nvPr>
        </p:nvSpPr>
        <p:spPr/>
        <p:txBody>
          <a:bodyPr vert="horz" wrap="square" lIns="68592" tIns="34296" rIns="68592" bIns="34296" anchor="ctr"/>
          <a:p>
            <a:r>
              <a:rPr lang="zh-CN" altLang="en-US" sz="4000" dirty="0"/>
              <a:t>目录</a:t>
            </a:r>
            <a:endParaRPr lang="zh-CN" altLang="zh-CN" sz="4000" dirty="0"/>
          </a:p>
        </p:txBody>
      </p:sp>
      <p:sp>
        <p:nvSpPr>
          <p:cNvPr id="4099" name="Rectangle 3"/>
          <p:cNvSpPr/>
          <p:nvPr>
            <p:ph idx="1"/>
          </p:nvPr>
        </p:nvSpPr>
        <p:spPr>
          <a:xfrm>
            <a:off x="2700338" y="1916113"/>
            <a:ext cx="3384550" cy="2701925"/>
          </a:xfrm>
        </p:spPr>
        <p:txBody>
          <a:bodyPr vert="horz" wrap="square" lIns="68592" tIns="34296" rIns="68592" bIns="34296" anchor="t"/>
          <a:p>
            <a:pPr eaLnBrk="1" hangingPunct="1">
              <a:spcBef>
                <a:spcPts val="2400"/>
              </a:spcBef>
            </a:pPr>
            <a:r>
              <a:rPr lang="zh-CN" altLang="en-US" sz="3200" dirty="0"/>
              <a:t>一、基本概念</a:t>
            </a:r>
            <a:endParaRPr lang="en-US" altLang="zh-CN" sz="3200" dirty="0"/>
          </a:p>
          <a:p>
            <a:pPr eaLnBrk="1" hangingPunct="1">
              <a:spcBef>
                <a:spcPts val="2400"/>
              </a:spcBef>
            </a:pPr>
            <a:r>
              <a:rPr lang="zh-CN" altLang="en-US" sz="3200" dirty="0"/>
              <a:t>二、法规标准</a:t>
            </a:r>
            <a:endParaRPr lang="en-US" altLang="zh-CN" sz="3200" dirty="0"/>
          </a:p>
          <a:p>
            <a:pPr eaLnBrk="1" hangingPunct="1">
              <a:spcBef>
                <a:spcPts val="2400"/>
              </a:spcBef>
            </a:pPr>
            <a:r>
              <a:rPr lang="zh-CN" altLang="en-US" sz="3200" dirty="0"/>
              <a:t>三、管理要求</a:t>
            </a:r>
            <a:endParaRPr lang="en-US" altLang="zh-CN" sz="3200" dirty="0"/>
          </a:p>
          <a:p>
            <a:pPr eaLnBrk="1" hangingPunct="1">
              <a:spcBef>
                <a:spcPts val="2400"/>
              </a:spcBef>
            </a:pPr>
            <a:endParaRPr lang="en-US" altLang="zh-CN" sz="3200" dirty="0"/>
          </a:p>
          <a:p>
            <a:pPr marL="1270" indent="0" eaLnBrk="1" hangingPunct="1">
              <a:spcBef>
                <a:spcPts val="2400"/>
              </a:spcBef>
              <a:buNone/>
            </a:pPr>
            <a:endParaRPr lang="en-US" altLang="zh-CN" sz="32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179705" y="1268730"/>
            <a:ext cx="2352040" cy="408940"/>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应急预案</a:t>
            </a:r>
            <a:endPar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13316" name="内容占位符 1"/>
          <p:cNvSpPr>
            <a:spLocks noGrp="true"/>
          </p:cNvSpPr>
          <p:nvPr>
            <p:ph idx="1"/>
          </p:nvPr>
        </p:nvSpPr>
        <p:spPr>
          <a:xfrm>
            <a:off x="457200" y="1916113"/>
            <a:ext cx="8229600" cy="4681538"/>
          </a:xfrm>
        </p:spPr>
        <p:txBody>
          <a:bodyPr vert="horz" wrap="square" lIns="91440" tIns="45720" rIns="91440" bIns="45720" numCol="1" anchor="t" anchorCtr="false" compatLnSpc="true"/>
          <a:lstStyle/>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第八十五条　产生、收集、贮存、运输、利用、处置危险废物的单位，应当依法制定意外事故的</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防范措施</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和</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应急预案</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，并向所在地生态环境主管部门和其他负有固体废物污染环境防治监督管理职责的部门</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备案</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2364105" cy="387985"/>
          </a:xfrm>
          <a:prstGeom prst="rect">
            <a:avLst/>
          </a:prstGeom>
          <a:solidFill>
            <a:srgbClr val="0070C0"/>
          </a:solidFill>
          <a:ln w="9525" cap="flat" cmpd="sng" algn="ctr">
            <a:solidFill>
              <a:schemeClr val="bg2">
                <a:lumMod val="60000"/>
                <a:lumOff val="40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rPr>
              <a:t>应急预案</a:t>
            </a:r>
            <a:endParaRPr kumimoji="0" lang="zh-CN" altLang="en-US" sz="2400" b="1" i="0" u="none" strike="noStrike" kern="1200" cap="none" spc="0" normalizeH="0" baseline="0" noProof="0" dirty="0">
              <a:ln>
                <a:noFill/>
              </a:ln>
              <a:solidFill>
                <a:srgbClr val="FFFFFF"/>
              </a:solidFill>
              <a:effectLst/>
              <a:uLnTx/>
              <a:uFillTx/>
              <a:latin typeface="黑体" panose="02010609060101010101" charset="-122"/>
              <a:ea typeface="黑体" panose="02010609060101010101" charset="-122"/>
              <a:cs typeface="+mn-cs"/>
            </a:endParaRPr>
          </a:p>
        </p:txBody>
      </p:sp>
      <p:sp>
        <p:nvSpPr>
          <p:cNvPr id="13316" name="内容占位符 1"/>
          <p:cNvSpPr>
            <a:spLocks noGrp="true"/>
          </p:cNvSpPr>
          <p:nvPr>
            <p:ph idx="1"/>
          </p:nvPr>
        </p:nvSpPr>
        <p:spPr>
          <a:xfrm>
            <a:off x="2049463" y="1887538"/>
            <a:ext cx="5770563" cy="4681538"/>
          </a:xfrm>
        </p:spPr>
        <p:txBody>
          <a:bodyPr vert="horz" wrap="square" lIns="91440" tIns="45720" rIns="91440" bIns="45720" numCol="1" anchor="t" anchorCtr="false" compatLnSpc="true"/>
          <a:lstStyle/>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单位基本情况及周围环境情况</a:t>
            </a:r>
            <a:endParaRPr kumimoji="0" lang="en-US" altLang="zh-CN" sz="2400" b="0" i="0" u="none" strike="noStrike" kern="0" cap="none" spc="0" normalizeH="0" baseline="0" noProof="0" dirty="0">
              <a:ln>
                <a:noFill/>
              </a:ln>
              <a:solidFill>
                <a:srgbClr val="FF0000"/>
              </a:solidFill>
              <a:effectLst/>
              <a:uLnTx/>
              <a:uFillTx/>
              <a:latin typeface="+mn-lt"/>
              <a:ea typeface="+mn-ea"/>
              <a:cs typeface="+mn-cs"/>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应急组织机构及负责人</a:t>
            </a:r>
            <a:endParaRPr kumimoji="0" lang="zh-CN" altLang="en-US"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lang="zh-CN" altLang="en-US" noProof="0" dirty="0">
                <a:ln>
                  <a:noFill/>
                </a:ln>
                <a:effectLst/>
                <a:uLnTx/>
                <a:uFillTx/>
                <a:sym typeface="+mn-ea"/>
              </a:rPr>
              <a:t>意外事故的</a:t>
            </a:r>
            <a:r>
              <a:rPr lang="zh-CN" altLang="en-US" noProof="0" dirty="0">
                <a:ln>
                  <a:noFill/>
                </a:ln>
                <a:solidFill>
                  <a:srgbClr val="FF0000"/>
                </a:solidFill>
                <a:effectLst/>
                <a:uLnTx/>
                <a:uFillTx/>
                <a:sym typeface="+mn-ea"/>
              </a:rPr>
              <a:t>情形</a:t>
            </a:r>
            <a:r>
              <a:rPr lang="zh-CN" altLang="en-US" noProof="0" dirty="0">
                <a:ln>
                  <a:noFill/>
                </a:ln>
                <a:effectLst/>
                <a:uLnTx/>
                <a:uFillTx/>
                <a:sym typeface="+mn-ea"/>
              </a:rPr>
              <a:t>及相应的</a:t>
            </a:r>
            <a:r>
              <a:rPr lang="zh-CN" altLang="en-US" noProof="0" dirty="0">
                <a:ln>
                  <a:noFill/>
                </a:ln>
                <a:solidFill>
                  <a:srgbClr val="FF0000"/>
                </a:solidFill>
                <a:effectLst/>
                <a:uLnTx/>
                <a:uFillTx/>
                <a:sym typeface="+mn-ea"/>
              </a:rPr>
              <a:t>处理措施</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应急装备及物资</a:t>
            </a:r>
            <a:endParaRPr kumimoji="0" lang="en-US" altLang="zh-CN" sz="2400" b="0" i="0" u="none" strike="noStrike" kern="0" cap="none" spc="0" normalizeH="0" baseline="0" noProof="0" dirty="0">
              <a:ln>
                <a:noFill/>
              </a:ln>
              <a:solidFill>
                <a:srgbClr val="FF0000"/>
              </a:solidFill>
              <a:effectLst/>
              <a:uLnTx/>
              <a:uFillTx/>
              <a:latin typeface="+mn-lt"/>
              <a:ea typeface="+mn-ea"/>
              <a:cs typeface="+mn-cs"/>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所在地生态环境主管部门</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备案</a:t>
            </a:r>
            <a:endParaRPr kumimoji="0" lang="zh-CN" altLang="en-US" sz="2400" b="0" i="0" u="none" strike="noStrike" kern="0" cap="none" spc="0" normalizeH="0" baseline="0" noProof="0" dirty="0">
              <a:ln>
                <a:noFill/>
              </a:ln>
              <a:solidFill>
                <a:srgbClr val="FF0000"/>
              </a:solidFill>
              <a:effectLst/>
              <a:uLnTx/>
              <a:uFillTx/>
              <a:latin typeface="+mn-lt"/>
              <a:ea typeface="+mn-ea"/>
              <a:cs typeface="+mn-cs"/>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lang="zh-CN" altLang="en-US" noProof="0" dirty="0">
                <a:ln>
                  <a:noFill/>
                </a:ln>
                <a:effectLst/>
                <a:uLnTx/>
                <a:uFillTx/>
                <a:sym typeface="+mn-ea"/>
              </a:rPr>
              <a:t>定期组织应急</a:t>
            </a:r>
            <a:r>
              <a:rPr lang="zh-CN" altLang="en-US" noProof="0" dirty="0">
                <a:ln>
                  <a:noFill/>
                </a:ln>
                <a:solidFill>
                  <a:srgbClr val="FF0000"/>
                </a:solidFill>
                <a:effectLst/>
                <a:uLnTx/>
                <a:uFillTx/>
                <a:sym typeface="+mn-ea"/>
              </a:rPr>
              <a:t>演练</a:t>
            </a:r>
            <a:endParaRPr lang="zh-CN" altLang="en-US" noProof="0" dirty="0">
              <a:ln>
                <a:noFill/>
              </a:ln>
              <a:solidFill>
                <a:srgbClr val="FF0000"/>
              </a:solidFill>
              <a:effectLst/>
              <a:uLnTx/>
              <a:uFillTx/>
              <a:sym typeface="+mn-ea"/>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ü"/>
              <a:defRPr/>
            </a:pPr>
            <a:r>
              <a:rPr lang="zh-CN" altLang="en-US" noProof="0" dirty="0">
                <a:ln>
                  <a:noFill/>
                </a:ln>
                <a:solidFill>
                  <a:srgbClr val="000066"/>
                </a:solidFill>
                <a:effectLst/>
                <a:uLnTx/>
                <a:uFillTx/>
                <a:sym typeface="+mn-ea"/>
              </a:rPr>
              <a:t>至少每</a:t>
            </a:r>
            <a:r>
              <a:rPr lang="zh-CN" altLang="en-US" noProof="0" dirty="0">
                <a:ln>
                  <a:noFill/>
                </a:ln>
                <a:solidFill>
                  <a:srgbClr val="FF0000"/>
                </a:solidFill>
                <a:effectLst/>
                <a:uLnTx/>
                <a:uFillTx/>
                <a:sym typeface="+mn-ea"/>
              </a:rPr>
              <a:t>三年</a:t>
            </a:r>
            <a:r>
              <a:rPr lang="zh-CN" altLang="en-US" noProof="0" dirty="0">
                <a:ln>
                  <a:noFill/>
                </a:ln>
                <a:solidFill>
                  <a:srgbClr val="000066"/>
                </a:solidFill>
                <a:effectLst/>
                <a:uLnTx/>
                <a:uFillTx/>
                <a:sym typeface="+mn-ea"/>
              </a:rPr>
              <a:t>评估修订一次</a:t>
            </a:r>
            <a:endParaRPr kumimoji="0" lang="en-US" altLang="zh-CN" sz="2400" b="0" i="0" u="none" strike="noStrike" kern="0" cap="none" spc="0" normalizeH="0" baseline="0" noProof="0" dirty="0">
              <a:ln>
                <a:noFill/>
              </a:ln>
              <a:solidFill>
                <a:srgbClr val="FF0000"/>
              </a:solidFill>
              <a:effectLst/>
              <a:uLnTx/>
              <a:uFillTx/>
              <a:latin typeface="+mn-lt"/>
              <a:ea typeface="+mn-ea"/>
              <a:cs typeface="+mn-cs"/>
            </a:endParaRPr>
          </a:p>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90000"/>
              </a:lnSpc>
              <a:spcBef>
                <a:spcPct val="15000"/>
              </a:spcBef>
              <a:spcAft>
                <a:spcPct val="0"/>
              </a:spcAft>
              <a:buClrTx/>
              <a:buSzPct val="100000"/>
              <a:buFont typeface="Wingdings" panose="05000000000000000000" pitchFamily="2" charset="2"/>
              <a:buChar char="ü"/>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内容占位符 1"/>
          <p:cNvSpPr>
            <a:spLocks noGrp="true"/>
          </p:cNvSpPr>
          <p:nvPr>
            <p:ph idx="1"/>
          </p:nvPr>
        </p:nvSpPr>
        <p:spPr>
          <a:xfrm>
            <a:off x="457200" y="1916113"/>
            <a:ext cx="8229600" cy="4681538"/>
          </a:xfrm>
        </p:spPr>
        <p:txBody>
          <a:bodyPr vert="horz" wrap="square" lIns="91440" tIns="45720" rIns="91440" bIns="45720" numCol="1" anchor="t" anchorCtr="false" compatLnSpc="true"/>
          <a:lstStyle/>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mn-lt"/>
                <a:ea typeface="+mn-ea"/>
                <a:cs typeface="+mn-cs"/>
              </a:rPr>
              <a:t>》</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1270" marR="0" lvl="0" indent="0" algn="l" defTabSz="684530" rtl="0" eaLnBrk="0" fontAlgn="base" latinLnBrk="0" hangingPunct="0">
              <a:lnSpc>
                <a:spcPct val="90000"/>
              </a:lnSpc>
              <a:spcBef>
                <a:spcPct val="15000"/>
              </a:spcBef>
              <a:spcAft>
                <a:spcPct val="0"/>
              </a:spcAft>
              <a:buClrTx/>
              <a:buSzPct val="100000"/>
              <a:buFont typeface="Wingdings" panose="05000000000000000000" pitchFamily="2" charset="2"/>
              <a:buNone/>
              <a:defRPr/>
            </a:pP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a:p>
            <a:pPr marL="215900" marR="0" lvl="0" indent="-214630" algn="l" defTabSz="684530" rtl="0" eaLnBrk="0" fontAlgn="base" latinLnBrk="0" hangingPunct="0">
              <a:lnSpc>
                <a:spcPct val="100000"/>
              </a:lnSpc>
              <a:spcBef>
                <a:spcPct val="15000"/>
              </a:spcBef>
              <a:spcAft>
                <a:spcPct val="0"/>
              </a:spcAft>
              <a:buClrTx/>
              <a:buSzPct val="100000"/>
              <a:buFont typeface="Wingdings" panose="05000000000000000000" pitchFamily="2" charset="2"/>
              <a:buChar char="Ø"/>
              <a:defRPr/>
            </a:pPr>
            <a:r>
              <a:rPr kumimoji="0" lang="zh-CN" altLang="en-US" sz="2400" b="0" i="0" u="none" strike="noStrike" kern="0" cap="none" spc="0" normalizeH="0" baseline="0" noProof="0" dirty="0">
                <a:ln>
                  <a:noFill/>
                </a:ln>
                <a:solidFill>
                  <a:srgbClr val="000066"/>
                </a:solidFill>
                <a:effectLst/>
                <a:uLnTx/>
                <a:uFillTx/>
                <a:latin typeface="+mn-lt"/>
                <a:ea typeface="+mn-ea"/>
                <a:cs typeface="+mn-cs"/>
              </a:rPr>
              <a:t> 第二十九条 产生、收集、贮存、运输、利用、处置固体废物的单位，应当</a:t>
            </a:r>
            <a:r>
              <a:rPr kumimoji="0" lang="zh-CN" altLang="en-US" sz="2400" b="0" i="0" u="none" strike="noStrike" kern="0" cap="none" spc="0" normalizeH="0" baseline="0" noProof="0" dirty="0">
                <a:ln>
                  <a:noFill/>
                </a:ln>
                <a:solidFill>
                  <a:srgbClr val="FF0000"/>
                </a:solidFill>
                <a:effectLst/>
                <a:uLnTx/>
                <a:uFillTx/>
                <a:latin typeface="+mn-lt"/>
                <a:ea typeface="+mn-ea"/>
                <a:cs typeface="+mn-cs"/>
              </a:rPr>
              <a:t>依法及时公开</a:t>
            </a:r>
            <a:r>
              <a:rPr kumimoji="0" lang="zh-CN" altLang="en-US" sz="2400" b="0" i="0" u="none" strike="noStrike" kern="0" cap="none" spc="0" normalizeH="0" baseline="0" noProof="0" dirty="0">
                <a:ln>
                  <a:noFill/>
                </a:ln>
                <a:solidFill>
                  <a:srgbClr val="000066"/>
                </a:solidFill>
                <a:effectLst/>
                <a:uLnTx/>
                <a:uFillTx/>
                <a:latin typeface="+mn-lt"/>
                <a:ea typeface="+mn-ea"/>
                <a:cs typeface="+mn-cs"/>
              </a:rPr>
              <a:t>固体废物污染环境防治信息，主动接受社会监督。</a:t>
            </a:r>
            <a:endParaRPr kumimoji="0" lang="en-US" altLang="zh-CN" sz="2400" b="0" i="0" u="none" strike="noStrike" kern="0" cap="none" spc="0" normalizeH="0" baseline="0" noProof="0" dirty="0">
              <a:ln>
                <a:noFill/>
              </a:ln>
              <a:solidFill>
                <a:srgbClr val="000066"/>
              </a:solidFill>
              <a:effectLst/>
              <a:uLnTx/>
              <a:uFillTx/>
              <a:latin typeface="+mn-lt"/>
              <a:ea typeface="+mn-ea"/>
              <a:cs typeface="+mn-cs"/>
            </a:endParaRPr>
          </a:p>
        </p:txBody>
      </p:sp>
      <p:sp>
        <p:nvSpPr>
          <p:cNvPr id="5" name="矩形 4"/>
          <p:cNvSpPr/>
          <p:nvPr/>
        </p:nvSpPr>
        <p:spPr bwMode="auto">
          <a:xfrm>
            <a:off x="179705" y="1268730"/>
            <a:ext cx="2400300" cy="390525"/>
          </a:xfrm>
          <a:prstGeom prst="rect">
            <a:avLst/>
          </a:prstGeom>
          <a:solidFill>
            <a:srgbClr val="0070C0"/>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产生</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信息公开</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539750" y="1844675"/>
            <a:ext cx="8054975" cy="4037330"/>
          </a:xfrm>
          <a:prstGeom prst="rect">
            <a:avLst/>
          </a:prstGeom>
        </p:spPr>
        <p:txBody>
          <a:bodyPr>
            <a:spAutoFit/>
          </a:bodyPr>
          <a:lstStyle/>
          <a:p>
            <a:pPr marL="1270" marR="0" lvl="0" indent="0" algn="l" defTabSz="684530" rtl="0" eaLnBrk="0" fontAlgn="base" latinLnBrk="0" hangingPunct="0">
              <a:lnSpc>
                <a:spcPct val="90000"/>
              </a:lnSpc>
              <a:spcBef>
                <a:spcPct val="15000"/>
              </a:spcBef>
              <a:spcAft>
                <a:spcPct val="0"/>
              </a:spcAft>
              <a:buClrTx/>
              <a:buSzPct val="100000"/>
              <a:buFontTx/>
              <a:buNone/>
              <a:defRPr/>
            </a:pP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1270" marR="0" lvl="0" indent="0" algn="l" defTabSz="684530" rtl="0" eaLnBrk="0" fontAlgn="base" latinLnBrk="0" hangingPunct="0">
              <a:lnSpc>
                <a:spcPct val="90000"/>
              </a:lnSpc>
              <a:spcBef>
                <a:spcPct val="15000"/>
              </a:spcBef>
              <a:spcAft>
                <a:spcPct val="0"/>
              </a:spcAft>
              <a:buClrTx/>
              <a:buSzPct val="100000"/>
              <a:buFontTx/>
              <a:buNone/>
              <a:defRPr/>
            </a:pPr>
            <a:endParaRPr kumimoji="0" lang="en-US" altLang="zh-CN" sz="1800" b="0" i="0" u="none" strike="noStrike" kern="1200" cap="none" spc="0" normalizeH="0" baseline="0" noProof="0" dirty="0">
              <a:ln>
                <a:noFill/>
              </a:ln>
              <a:solidFill>
                <a:srgbClr val="000066"/>
              </a:solidFill>
              <a:effectLst/>
              <a:uLnTx/>
              <a:uFillTx/>
              <a:latin typeface="Arial" panose="02080604020202020204" pitchFamily="34" charset="0"/>
              <a:ea typeface="宋体" panose="02010600030101010101" pitchFamily="2"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第七十九条　产生危险废物的单位，应当按照国家有关规定和环境保护标准要求贮存、利用、处置危险废物，不得</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擅自倾倒、堆放</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第七十七条　对危险废物的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容器和包装物</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以及收集、贮存、运输、利用、处置危险废物的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设施、场所</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，应当按照规定设置</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危险废物识别标志</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
        <p:nvSpPr>
          <p:cNvPr id="28675" name="矩形 3"/>
          <p:cNvSpPr/>
          <p:nvPr/>
        </p:nvSpPr>
        <p:spPr>
          <a:xfrm>
            <a:off x="539750" y="1268730"/>
            <a:ext cx="2753995" cy="402590"/>
          </a:xfrm>
          <a:prstGeom prst="rect">
            <a:avLst/>
          </a:prstGeom>
          <a:solidFill>
            <a:srgbClr val="92D050"/>
          </a:solidFill>
          <a:ln w="9525" cap="flat" cmpd="sng">
            <a:solidFill>
              <a:srgbClr val="92D050"/>
            </a:solidFill>
            <a:prstDash val="solid"/>
            <a:round/>
            <a:headEnd type="none" w="med" len="med"/>
            <a:tailEnd type="none" w="med" len="med"/>
          </a:ln>
        </p:spPr>
        <p:txBody>
          <a:bodyPr/>
          <a:p>
            <a:pPr eaLnBrk="1" hangingPunct="1"/>
            <a:r>
              <a:rPr lang="zh-CN" altLang="en-US" sz="2400" b="1" dirty="0">
                <a:solidFill>
                  <a:schemeClr val="bg1"/>
                </a:solidFill>
                <a:latin typeface="黑体" panose="02010609060101010101" charset="-122"/>
                <a:ea typeface="黑体" panose="02010609060101010101" charset="-122"/>
              </a:rPr>
              <a:t>分类、收集、贮存</a:t>
            </a:r>
            <a:endParaRPr lang="zh-CN" altLang="en-US" sz="2400" b="1" dirty="0">
              <a:solidFill>
                <a:schemeClr val="bg1"/>
              </a:solidFill>
              <a:latin typeface="黑体" panose="02010609060101010101" charset="-122"/>
              <a:ea typeface="黑体" panose="02010609060101010101" charset="-122"/>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矩形 3"/>
          <p:cNvSpPr/>
          <p:nvPr/>
        </p:nvSpPr>
        <p:spPr>
          <a:xfrm>
            <a:off x="539750" y="1268730"/>
            <a:ext cx="2719070" cy="402590"/>
          </a:xfrm>
          <a:prstGeom prst="rect">
            <a:avLst/>
          </a:prstGeom>
          <a:solidFill>
            <a:srgbClr val="92D050"/>
          </a:solidFill>
          <a:ln w="9525" cap="flat" cmpd="sng">
            <a:solidFill>
              <a:srgbClr val="92D050"/>
            </a:solidFill>
            <a:prstDash val="solid"/>
            <a:round/>
            <a:headEnd type="none" w="med" len="med"/>
            <a:tailEnd type="none" w="med" len="med"/>
          </a:ln>
        </p:spPr>
        <p:txBody>
          <a:bodyPr/>
          <a:p>
            <a:pPr eaLnBrk="1" hangingPunct="1"/>
            <a:r>
              <a:rPr lang="zh-CN" altLang="en-US" sz="2400" b="1" dirty="0">
                <a:solidFill>
                  <a:schemeClr val="bg1"/>
                </a:solidFill>
                <a:latin typeface="黑体" panose="02010609060101010101" charset="-122"/>
                <a:ea typeface="黑体" panose="02010609060101010101" charset="-122"/>
              </a:rPr>
              <a:t>分类、收集、贮存</a:t>
            </a:r>
            <a:endParaRPr lang="zh-CN" altLang="en-US" sz="2400" b="1" dirty="0">
              <a:solidFill>
                <a:schemeClr val="bg1"/>
              </a:solidFill>
              <a:latin typeface="黑体" panose="02010609060101010101" charset="-122"/>
              <a:ea typeface="黑体" panose="02010609060101010101" charset="-122"/>
            </a:endParaRPr>
          </a:p>
        </p:txBody>
      </p:sp>
      <p:sp>
        <p:nvSpPr>
          <p:cNvPr id="5" name="矩形 4"/>
          <p:cNvSpPr/>
          <p:nvPr/>
        </p:nvSpPr>
        <p:spPr>
          <a:xfrm>
            <a:off x="445135" y="1844675"/>
            <a:ext cx="8241665" cy="193802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第八十一条　收集、贮存危险废物，应当按照危险废物</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特性分类</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进行。</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禁止</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混合收集、贮存、运输、处置</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性质不相容</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而未经安全性处置的危险废物。</a:t>
            </a:r>
            <a:r>
              <a:rPr lang="zh-CN" altLang="en-US" sz="2400" noProof="0" dirty="0">
                <a:ln>
                  <a:noFill/>
                </a:ln>
                <a:solidFill>
                  <a:srgbClr val="000066"/>
                </a:solidFill>
                <a:effectLst/>
                <a:uLnTx/>
                <a:uFillTx/>
                <a:latin typeface="黑体" panose="02010609060101010101" charset="-122"/>
                <a:ea typeface="黑体" panose="02010609060101010101" charset="-122"/>
                <a:sym typeface="+mn-ea"/>
              </a:rPr>
              <a:t>贮存危险废物应当采取符合国家环境保护标准的防护措施。</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禁止将危险废物混入非危险废物中贮存。</a:t>
            </a:r>
            <a:endPar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endParaRPr>
          </a:p>
        </p:txBody>
      </p:sp>
      <p:pic>
        <p:nvPicPr>
          <p:cNvPr id="28677" name="Picture 2"/>
          <p:cNvPicPr>
            <a:picLocks noChangeAspect="true"/>
          </p:cNvPicPr>
          <p:nvPr/>
        </p:nvPicPr>
        <p:blipFill>
          <a:blip r:embed="rId1"/>
          <a:srcRect b="11519"/>
          <a:stretch>
            <a:fillRect/>
          </a:stretch>
        </p:blipFill>
        <p:spPr>
          <a:xfrm>
            <a:off x="563245" y="3876675"/>
            <a:ext cx="3775710" cy="2505075"/>
          </a:xfrm>
          <a:prstGeom prst="rect">
            <a:avLst/>
          </a:prstGeom>
          <a:noFill/>
          <a:ln w="9525">
            <a:noFill/>
          </a:ln>
        </p:spPr>
      </p:pic>
      <p:pic>
        <p:nvPicPr>
          <p:cNvPr id="28678" name="Picture 3"/>
          <p:cNvPicPr>
            <a:picLocks noChangeAspect="true"/>
          </p:cNvPicPr>
          <p:nvPr/>
        </p:nvPicPr>
        <p:blipFill>
          <a:blip r:embed="rId2"/>
          <a:srcRect l="10481"/>
          <a:stretch>
            <a:fillRect/>
          </a:stretch>
        </p:blipFill>
        <p:spPr>
          <a:xfrm>
            <a:off x="4499610" y="3864610"/>
            <a:ext cx="4044950" cy="2536190"/>
          </a:xfrm>
          <a:prstGeom prst="rect">
            <a:avLst/>
          </a:prstGeom>
          <a:noFill/>
          <a:ln w="9525">
            <a:noFill/>
          </a:ln>
        </p:spPr>
      </p:pic>
      <p:cxnSp>
        <p:nvCxnSpPr>
          <p:cNvPr id="28679" name="直接连接符 7"/>
          <p:cNvCxnSpPr/>
          <p:nvPr/>
        </p:nvCxnSpPr>
        <p:spPr>
          <a:xfrm>
            <a:off x="5449888" y="4495165"/>
            <a:ext cx="2881312" cy="1584325"/>
          </a:xfrm>
          <a:prstGeom prst="line">
            <a:avLst/>
          </a:prstGeom>
          <a:ln w="76200" cap="flat" cmpd="sng">
            <a:solidFill>
              <a:srgbClr val="FF0000"/>
            </a:solidFill>
            <a:prstDash val="solid"/>
            <a:headEnd type="none" w="med" len="med"/>
            <a:tailEnd type="none" w="med" len="med"/>
          </a:ln>
        </p:spPr>
      </p:cxnSp>
      <p:cxnSp>
        <p:nvCxnSpPr>
          <p:cNvPr id="28680" name="直接连接符 9"/>
          <p:cNvCxnSpPr/>
          <p:nvPr/>
        </p:nvCxnSpPr>
        <p:spPr>
          <a:xfrm flipH="true">
            <a:off x="5457825" y="4508183"/>
            <a:ext cx="2447925" cy="1657350"/>
          </a:xfrm>
          <a:prstGeom prst="line">
            <a:avLst/>
          </a:prstGeom>
          <a:ln w="76200" cap="flat" cmpd="sng">
            <a:solidFill>
              <a:srgbClr val="FF0000"/>
            </a:solidFill>
            <a:prstDash val="solid"/>
            <a:headEnd type="none" w="med" len="med"/>
            <a:tailEnd type="none" w="med" len="med"/>
          </a:ln>
        </p:spPr>
      </p:cxn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矩形 3"/>
          <p:cNvSpPr/>
          <p:nvPr/>
        </p:nvSpPr>
        <p:spPr>
          <a:xfrm>
            <a:off x="539750" y="1268730"/>
            <a:ext cx="865505" cy="453390"/>
          </a:xfrm>
          <a:prstGeom prst="rect">
            <a:avLst/>
          </a:prstGeom>
          <a:solidFill>
            <a:srgbClr val="92D050"/>
          </a:solidFill>
          <a:ln w="9525" cap="flat" cmpd="sng">
            <a:noFill/>
            <a:prstDash val="solid"/>
            <a:round/>
            <a:headEnd type="none" w="med" len="med"/>
            <a:tailEnd type="none" w="med" len="med"/>
          </a:ln>
        </p:spPr>
        <p:txBody>
          <a:bodyPr/>
          <a:p>
            <a:pPr eaLnBrk="1" hangingPunct="1"/>
            <a:r>
              <a:rPr lang="zh-CN" altLang="en-US" sz="2400" b="1" dirty="0">
                <a:solidFill>
                  <a:schemeClr val="bg1"/>
                </a:solidFill>
                <a:latin typeface="黑体" panose="02010609060101010101" charset="-122"/>
                <a:ea typeface="黑体" panose="02010609060101010101" charset="-122"/>
              </a:rPr>
              <a:t>贮存</a:t>
            </a:r>
            <a:endParaRPr lang="zh-CN" altLang="en-US" sz="2400" b="1" dirty="0">
              <a:solidFill>
                <a:schemeClr val="bg1"/>
              </a:solidFill>
              <a:latin typeface="黑体" panose="02010609060101010101" charset="-122"/>
              <a:ea typeface="黑体" panose="02010609060101010101" charset="-122"/>
            </a:endParaRPr>
          </a:p>
        </p:txBody>
      </p:sp>
      <p:sp>
        <p:nvSpPr>
          <p:cNvPr id="3" name="矩形 2"/>
          <p:cNvSpPr/>
          <p:nvPr/>
        </p:nvSpPr>
        <p:spPr>
          <a:xfrm>
            <a:off x="611188" y="1916113"/>
            <a:ext cx="7921625" cy="1373505"/>
          </a:xfrm>
          <a:prstGeom prst="rect">
            <a:avLst/>
          </a:prstGeom>
        </p:spPr>
        <p:txBody>
          <a:bodyPr>
            <a:spAutoFit/>
          </a:bodyPr>
          <a:p>
            <a:pPr marR="0" lvl="0" algn="l" defTabSz="914400" rtl="0" eaLnBrk="0" fontAlgn="base" latinLnBrk="0" hangingPunct="0">
              <a:lnSpc>
                <a:spcPct val="100000"/>
              </a:lnSpc>
              <a:spcBef>
                <a:spcPct val="0"/>
              </a:spcBef>
              <a:spcAft>
                <a:spcPct val="0"/>
              </a:spcAft>
              <a:buClrTx/>
              <a:buSzTx/>
              <a:buFont typeface="Wingdings" panose="05000000000000000000" charset="0"/>
              <a:defRPr/>
            </a:pPr>
            <a:r>
              <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《危险废物贮存污染控制标准》</a:t>
            </a:r>
            <a:r>
              <a:rPr lang="zh-CN" altLang="en-US" sz="2000" dirty="0" smtClean="0">
                <a:solidFill>
                  <a:srgbClr val="000066"/>
                </a:solidFill>
                <a:latin typeface="微软雅黑" panose="020B0503020204020204" pitchFamily="34" charset="-122"/>
                <a:ea typeface="微软雅黑" panose="020B0503020204020204" pitchFamily="34" charset="-122"/>
                <a:cs typeface="+mn-ea"/>
                <a:sym typeface="+mn-ea"/>
              </a:rPr>
              <a:t>（</a:t>
            </a:r>
            <a:r>
              <a:rPr lang="en-US" altLang="zh-CN" sz="2000" dirty="0" smtClean="0">
                <a:solidFill>
                  <a:srgbClr val="000066"/>
                </a:solidFill>
                <a:latin typeface="微软雅黑" panose="020B0503020204020204" pitchFamily="34" charset="-122"/>
                <a:ea typeface="微软雅黑" panose="020B0503020204020204" pitchFamily="34" charset="-122"/>
                <a:cs typeface="+mn-ea"/>
                <a:sym typeface="+mn-ea"/>
              </a:rPr>
              <a:t>GB 18597-2023</a:t>
            </a:r>
            <a:r>
              <a:rPr lang="zh-CN" altLang="en-US" sz="2000" dirty="0" smtClean="0">
                <a:solidFill>
                  <a:srgbClr val="000066"/>
                </a:solidFill>
                <a:latin typeface="微软雅黑" panose="020B0503020204020204" pitchFamily="34" charset="-122"/>
                <a:ea typeface="微软雅黑" panose="020B0503020204020204" pitchFamily="34" charset="-122"/>
                <a:cs typeface="+mn-ea"/>
                <a:sym typeface="+mn-ea"/>
              </a:rPr>
              <a:t>）</a:t>
            </a:r>
            <a:endParaRPr lang="zh-CN" altLang="en-US" sz="2000" dirty="0" smtClean="0">
              <a:solidFill>
                <a:srgbClr val="000066"/>
              </a:solidFill>
              <a:latin typeface="微软雅黑" panose="020B0503020204020204" pitchFamily="34" charset="-122"/>
              <a:ea typeface="微软雅黑" panose="020B0503020204020204" pitchFamily="34" charset="-122"/>
              <a:cs typeface="+mn-ea"/>
            </a:endParaRPr>
          </a:p>
          <a:p>
            <a:pPr marR="0" lvl="0" algn="l" defTabSz="914400" rtl="0" eaLnBrk="0" fontAlgn="base" latinLnBrk="0" hangingPunct="0">
              <a:lnSpc>
                <a:spcPct val="100000"/>
              </a:lnSpc>
              <a:spcBef>
                <a:spcPct val="0"/>
              </a:spcBef>
              <a:spcAft>
                <a:spcPct val="0"/>
              </a:spcAft>
              <a:buClrTx/>
              <a:buSzTx/>
              <a:buFont typeface="Wingdings" panose="05000000000000000000" charset="0"/>
              <a:defRPr/>
            </a:pP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R="0" lvl="0" algn="l" defTabSz="914400" rtl="0" eaLnBrk="0" fontAlgn="base" latinLnBrk="0" hangingPunct="0">
              <a:lnSpc>
                <a:spcPct val="100000"/>
              </a:lnSpc>
              <a:spcBef>
                <a:spcPct val="0"/>
              </a:spcBef>
              <a:spcAft>
                <a:spcPct val="0"/>
              </a:spcAft>
              <a:buClrTx/>
              <a:buSzTx/>
              <a:buFont typeface="Wingdings" panose="05000000000000000000" charset="0"/>
              <a:defRPr/>
            </a:pP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pic>
        <p:nvPicPr>
          <p:cNvPr id="7" name="图片 6"/>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3486785" y="2435860"/>
            <a:ext cx="2649855" cy="3862070"/>
          </a:xfrm>
          <a:prstGeom prst="rect">
            <a:avLst/>
          </a:prstGeom>
          <a:ln>
            <a:solidFill>
              <a:srgbClr val="080800"/>
            </a:solidFill>
          </a:ln>
        </p:spPr>
      </p:pic>
      <p:pic>
        <p:nvPicPr>
          <p:cNvPr id="17" name="图片 16"/>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136640" y="2435860"/>
            <a:ext cx="2591435" cy="3862070"/>
          </a:xfrm>
          <a:prstGeom prst="rect">
            <a:avLst/>
          </a:prstGeom>
          <a:ln>
            <a:solidFill>
              <a:srgbClr val="080800"/>
            </a:solidFill>
          </a:ln>
        </p:spPr>
      </p:pic>
      <p:pic>
        <p:nvPicPr>
          <p:cNvPr id="5" name="图片 4"/>
          <p:cNvPicPr>
            <a:picLocks noChangeAspect="true"/>
          </p:cNvPicPr>
          <p:nvPr/>
        </p:nvPicPr>
        <p:blipFill>
          <a:blip r:embed="rId3"/>
          <a:stretch>
            <a:fillRect/>
          </a:stretch>
        </p:blipFill>
        <p:spPr>
          <a:xfrm>
            <a:off x="544195" y="2435860"/>
            <a:ext cx="2942590" cy="3870325"/>
          </a:xfrm>
          <a:prstGeom prst="rect">
            <a:avLst/>
          </a:prstGeom>
          <a:ln>
            <a:solidFill>
              <a:srgbClr val="080800"/>
            </a:solid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矩形 3"/>
          <p:cNvSpPr/>
          <p:nvPr/>
        </p:nvSpPr>
        <p:spPr>
          <a:xfrm>
            <a:off x="539750" y="1268730"/>
            <a:ext cx="865505" cy="453390"/>
          </a:xfrm>
          <a:prstGeom prst="rect">
            <a:avLst/>
          </a:prstGeom>
          <a:solidFill>
            <a:srgbClr val="92D050"/>
          </a:solidFill>
          <a:ln w="9525" cap="flat" cmpd="sng">
            <a:noFill/>
            <a:prstDash val="solid"/>
            <a:round/>
            <a:headEnd type="none" w="med" len="med"/>
            <a:tailEnd type="none" w="med" len="med"/>
          </a:ln>
        </p:spPr>
        <p:txBody>
          <a:bodyPr/>
          <a:p>
            <a:pPr eaLnBrk="1" hangingPunct="1"/>
            <a:r>
              <a:rPr lang="zh-CN" altLang="en-US" sz="2400" b="1" dirty="0">
                <a:solidFill>
                  <a:schemeClr val="bg1"/>
                </a:solidFill>
                <a:latin typeface="黑体" panose="02010609060101010101" charset="-122"/>
                <a:ea typeface="黑体" panose="02010609060101010101" charset="-122"/>
              </a:rPr>
              <a:t>贮存</a:t>
            </a:r>
            <a:endParaRPr lang="zh-CN" altLang="en-US" sz="2400" b="1" dirty="0">
              <a:solidFill>
                <a:schemeClr val="bg1"/>
              </a:solidFill>
              <a:latin typeface="黑体" panose="02010609060101010101" charset="-122"/>
              <a:ea typeface="黑体" panose="02010609060101010101" charset="-122"/>
            </a:endParaRPr>
          </a:p>
        </p:txBody>
      </p:sp>
      <p:sp>
        <p:nvSpPr>
          <p:cNvPr id="3" name="矩形 2"/>
          <p:cNvSpPr/>
          <p:nvPr/>
        </p:nvSpPr>
        <p:spPr>
          <a:xfrm>
            <a:off x="611188" y="1916113"/>
            <a:ext cx="7921625" cy="3938270"/>
          </a:xfrm>
          <a:prstGeom prst="rect">
            <a:avLst/>
          </a:prstGeom>
        </p:spPr>
        <p:txBody>
          <a:bodyPr>
            <a:spAutoFit/>
          </a:bodyPr>
          <a:p>
            <a:pPr marR="0" lvl="0" algn="l" defTabSz="914400" rtl="0" eaLnBrk="0" fontAlgn="base" latinLnBrk="0" hangingPunct="0">
              <a:lnSpc>
                <a:spcPct val="100000"/>
              </a:lnSpc>
              <a:spcBef>
                <a:spcPct val="0"/>
              </a:spcBef>
              <a:spcAft>
                <a:spcPct val="0"/>
              </a:spcAft>
              <a:buClrTx/>
              <a:buSzTx/>
              <a:buFont typeface="Wingdings" panose="05000000000000000000" charset="0"/>
              <a:defRPr/>
            </a:pPr>
            <a:r>
              <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《危险废物贮存污染控制标准》</a:t>
            </a: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R="0" lvl="0" algn="l" defTabSz="914400" rtl="0" eaLnBrk="0" fontAlgn="base" latinLnBrk="0" hangingPunct="0">
              <a:lnSpc>
                <a:spcPct val="100000"/>
              </a:lnSpc>
              <a:spcBef>
                <a:spcPct val="0"/>
              </a:spcBef>
              <a:spcAft>
                <a:spcPct val="0"/>
              </a:spcAft>
              <a:buClrTx/>
              <a:buSzTx/>
              <a:buFont typeface="Wingdings" panose="05000000000000000000" charset="0"/>
              <a:defRPr/>
            </a:pP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贮存设施或场所、容器和包装物设置危险废物贮存设施或场所</a:t>
            </a:r>
            <a:r>
              <a:rPr kumimoji="0"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标志</a:t>
            </a: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、危险废物贮存</a:t>
            </a:r>
            <a:r>
              <a:rPr kumimoji="0"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分区标志</a:t>
            </a: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和危险废物</a:t>
            </a:r>
            <a:r>
              <a:rPr kumimoji="0"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标签</a:t>
            </a: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等危险废物识别标志。 </a:t>
            </a:r>
            <a:endPar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按照危害特性</a:t>
            </a:r>
            <a:r>
              <a:rPr kumimoji="0"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分类</a:t>
            </a: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贮存危险废物、未混合贮存性质不相容且未经安全性处置的危险废物、具备防渗漏功能或采取相应措施等。</a:t>
            </a:r>
            <a:endPar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装载危险废物的容器</a:t>
            </a:r>
            <a:r>
              <a:rPr kumimoji="0"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完好无损</a:t>
            </a: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等</a:t>
            </a:r>
            <a:r>
              <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r>
              <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危险废物贮存过程产生的各种污染物满足国家污染物排放（控制）标准等要求。</a:t>
            </a:r>
            <a:endParaRPr kumimoji="0"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a:lnSpc>
                <a:spcPts val="2800"/>
              </a:lnSpc>
              <a:spcBef>
                <a:spcPct val="0"/>
              </a:spcBef>
              <a:spcAft>
                <a:spcPct val="0"/>
              </a:spcAft>
              <a:buClrTx/>
              <a:buSzTx/>
              <a:buFont typeface="Wingdings" panose="05000000000000000000" charset="0"/>
              <a:buChar char=""/>
              <a:defRPr/>
            </a:pPr>
            <a:r>
              <a:rPr kumimoji="0" lang="zh-CN" sz="2000" b="1"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危险废物环境重点监管单位</a:t>
            </a:r>
            <a:r>
              <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，应采用电子地磅、电子标签、电子管理台账等技术对贮存过程进行信息化管理。</a:t>
            </a:r>
            <a:endParaRPr kumimoji="0" lang="zh-CN" sz="20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矩形 3"/>
          <p:cNvSpPr/>
          <p:nvPr/>
        </p:nvSpPr>
        <p:spPr>
          <a:xfrm>
            <a:off x="539750" y="1268730"/>
            <a:ext cx="2241550" cy="453390"/>
          </a:xfrm>
          <a:prstGeom prst="rect">
            <a:avLst/>
          </a:prstGeom>
          <a:solidFill>
            <a:srgbClr val="92D050"/>
          </a:solidFill>
          <a:ln w="9525" cap="flat" cmpd="sng">
            <a:solidFill>
              <a:srgbClr val="92D050"/>
            </a:solidFill>
            <a:prstDash val="solid"/>
            <a:round/>
            <a:headEnd type="none" w="med" len="med"/>
            <a:tailEnd type="none" w="med" len="med"/>
          </a:ln>
        </p:spPr>
        <p:txBody>
          <a:bodyPr/>
          <a:p>
            <a:pPr eaLnBrk="1" hangingPunct="1"/>
            <a:r>
              <a:rPr lang="zh-CN" altLang="en-US" sz="2400" b="1" dirty="0">
                <a:solidFill>
                  <a:schemeClr val="bg1"/>
                </a:solidFill>
                <a:latin typeface="黑体" panose="02010609060101010101" charset="-122"/>
                <a:ea typeface="黑体" panose="02010609060101010101" charset="-122"/>
              </a:rPr>
              <a:t>贮存</a:t>
            </a:r>
            <a:r>
              <a:rPr lang="en-US" altLang="zh-CN" sz="2400" b="1" dirty="0">
                <a:solidFill>
                  <a:schemeClr val="bg1"/>
                </a:solidFill>
                <a:latin typeface="黑体" panose="02010609060101010101" charset="-122"/>
                <a:ea typeface="黑体" panose="02010609060101010101" charset="-122"/>
              </a:rPr>
              <a:t>-</a:t>
            </a:r>
            <a:r>
              <a:rPr lang="zh-CN" altLang="en-US" sz="2400" b="1" dirty="0">
                <a:solidFill>
                  <a:schemeClr val="bg1"/>
                </a:solidFill>
                <a:latin typeface="黑体" panose="02010609060101010101" charset="-122"/>
                <a:ea typeface="黑体" panose="02010609060101010101" charset="-122"/>
              </a:rPr>
              <a:t>标识制度</a:t>
            </a:r>
            <a:endParaRPr lang="zh-CN" altLang="en-US" sz="2400" b="1" dirty="0">
              <a:solidFill>
                <a:schemeClr val="bg1"/>
              </a:solidFill>
              <a:latin typeface="黑体" panose="02010609060101010101" charset="-122"/>
              <a:ea typeface="黑体" panose="02010609060101010101" charset="-122"/>
            </a:endParaRPr>
          </a:p>
        </p:txBody>
      </p:sp>
      <p:sp>
        <p:nvSpPr>
          <p:cNvPr id="9" name="TextBox 6"/>
          <p:cNvSpPr txBox="true">
            <a:spLocks noChangeArrowheads="true"/>
          </p:cNvSpPr>
          <p:nvPr/>
        </p:nvSpPr>
        <p:spPr bwMode="auto">
          <a:xfrm>
            <a:off x="2372995" y="5890895"/>
            <a:ext cx="4252595" cy="368300"/>
          </a:xfrm>
          <a:prstGeom prst="rect">
            <a:avLst/>
          </a:prstGeom>
          <a:noFill/>
          <a:ln>
            <a:noFill/>
          </a:ln>
        </p:spPr>
        <p:txBody>
          <a:bodyPr wrap="square">
            <a:spAutoFit/>
          </a:bodyPr>
          <a:lstStyle>
            <a:lvl1pPr>
              <a:defRPr>
                <a:solidFill>
                  <a:schemeClr val="tx1"/>
                </a:solidFill>
                <a:latin typeface="Arial" panose="02080604020202020204" pitchFamily="34" charset="0"/>
                <a:ea typeface="宋体" panose="02010600030101010101" pitchFamily="2" charset="-122"/>
              </a:defRPr>
            </a:lvl1pPr>
            <a:lvl2pPr marL="742950" indent="-285750">
              <a:defRPr>
                <a:solidFill>
                  <a:schemeClr val="tx1"/>
                </a:solidFill>
                <a:latin typeface="Arial" panose="02080604020202020204" pitchFamily="34" charset="0"/>
                <a:ea typeface="宋体" panose="02010600030101010101" pitchFamily="2" charset="-122"/>
              </a:defRPr>
            </a:lvl2pPr>
            <a:lvl3pPr marL="1143000" indent="-228600">
              <a:defRPr>
                <a:solidFill>
                  <a:schemeClr val="tx1"/>
                </a:solidFill>
                <a:latin typeface="Arial" panose="02080604020202020204" pitchFamily="34" charset="0"/>
                <a:ea typeface="宋体" panose="02010600030101010101" pitchFamily="2" charset="-122"/>
              </a:defRPr>
            </a:lvl3pPr>
            <a:lvl4pPr marL="1600200" indent="-228600">
              <a:defRPr>
                <a:solidFill>
                  <a:schemeClr val="tx1"/>
                </a:solidFill>
                <a:latin typeface="Arial" panose="02080604020202020204" pitchFamily="34" charset="0"/>
                <a:ea typeface="宋体" panose="02010600030101010101" pitchFamily="2" charset="-122"/>
              </a:defRPr>
            </a:lvl4pPr>
            <a:lvl5pPr marL="2057400" indent="-228600">
              <a:defRPr>
                <a:solidFill>
                  <a:schemeClr val="tx1"/>
                </a:solidFill>
                <a:latin typeface="Arial" panose="0208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8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a:t>
            </a:r>
            <a:r>
              <a:rPr kumimoji="0" lang="zh-CN" sz="1800" b="0" i="0" u="none" strike="noStrike" kern="1200" cap="none" spc="0" normalizeH="0" baseline="0" noProof="0" dirty="0">
                <a:ln>
                  <a:noFill/>
                </a:ln>
                <a:solidFill>
                  <a:srgbClr val="000066"/>
                </a:solidFill>
                <a:effectLst/>
                <a:uLnTx/>
                <a:uFillTx/>
                <a:latin typeface="+mn-ea"/>
                <a:ea typeface="+mn-ea"/>
                <a:cs typeface="+mn-cs"/>
              </a:rPr>
              <a:t>危险废物识别标识设置技术规范</a:t>
            </a: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a:t>
            </a:r>
            <a:endParaRPr kumimoji="0" lang="zh-CN" altLang="en-US" sz="1800" b="0" i="0" u="none" strike="noStrike" kern="1200" cap="none" spc="0" normalizeH="0" baseline="0" noProof="0" dirty="0">
              <a:ln>
                <a:noFill/>
              </a:ln>
              <a:solidFill>
                <a:srgbClr val="000066"/>
              </a:solidFill>
              <a:effectLst/>
              <a:uLnTx/>
              <a:uFillTx/>
              <a:latin typeface="+mn-ea"/>
              <a:ea typeface="+mn-ea"/>
              <a:cs typeface="+mn-cs"/>
            </a:endParaRPr>
          </a:p>
        </p:txBody>
      </p:sp>
      <p:pic>
        <p:nvPicPr>
          <p:cNvPr id="6" name="图片 5"/>
          <p:cNvPicPr/>
          <p:nvPr/>
        </p:nvPicPr>
        <p:blipFill>
          <a:blip r:embed="rId1"/>
          <a:stretch>
            <a:fillRect/>
          </a:stretch>
        </p:blipFill>
        <p:spPr>
          <a:xfrm>
            <a:off x="6708775" y="1925955"/>
            <a:ext cx="2276475" cy="3488690"/>
          </a:xfrm>
          <a:prstGeom prst="rect">
            <a:avLst/>
          </a:prstGeom>
          <a:noFill/>
          <a:ln>
            <a:noFill/>
          </a:ln>
        </p:spPr>
      </p:pic>
      <p:pic>
        <p:nvPicPr>
          <p:cNvPr id="7" name="图片 6"/>
          <p:cNvPicPr/>
          <p:nvPr/>
        </p:nvPicPr>
        <p:blipFill>
          <a:blip r:embed="rId2"/>
          <a:stretch>
            <a:fillRect/>
          </a:stretch>
        </p:blipFill>
        <p:spPr>
          <a:xfrm>
            <a:off x="304165" y="1924685"/>
            <a:ext cx="2642235" cy="3440430"/>
          </a:xfrm>
          <a:prstGeom prst="rect">
            <a:avLst/>
          </a:prstGeom>
          <a:noFill/>
          <a:ln>
            <a:noFill/>
          </a:ln>
        </p:spPr>
      </p:pic>
      <p:pic>
        <p:nvPicPr>
          <p:cNvPr id="8" name="图片 7"/>
          <p:cNvPicPr/>
          <p:nvPr/>
        </p:nvPicPr>
        <p:blipFill>
          <a:blip r:embed="rId3"/>
          <a:stretch>
            <a:fillRect/>
          </a:stretch>
        </p:blipFill>
        <p:spPr>
          <a:xfrm>
            <a:off x="3194685" y="1925699"/>
            <a:ext cx="3299460" cy="3439160"/>
          </a:xfrm>
          <a:prstGeom prst="rect">
            <a:avLst/>
          </a:prstGeom>
          <a:noFill/>
          <a:ln>
            <a:noFill/>
          </a:ln>
        </p:spPr>
      </p:pic>
      <p:sp>
        <p:nvSpPr>
          <p:cNvPr id="3"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798195" cy="390525"/>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3" name="矩形 2"/>
          <p:cNvSpPr/>
          <p:nvPr/>
        </p:nvSpPr>
        <p:spPr>
          <a:xfrm>
            <a:off x="611188" y="1916113"/>
            <a:ext cx="7921625" cy="341503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Arial" panose="0208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第三十七条　产生工业固体废物的单位委托他人运输、利用、处置工业固体废物的，应当对受托方的</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主体资格</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和</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技术能力</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进行核实，依法签订书面合同，在合同中约定污染防治要求。</a:t>
            </a:r>
            <a:endPar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80604020202020204" pitchFamily="34" charset="0"/>
              <a:buChar char="•"/>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受托方运输、利用、处置工业固体废物，应当依照有关法律法规的规定和合同约定履行污染防治要求，并将运输、利用、处置情况告知产生工业固体废物的单位。</a:t>
            </a:r>
            <a:endPar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
        <p:nvSpPr>
          <p:cNvPr id="6"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939165"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3" name="矩形 2"/>
          <p:cNvSpPr/>
          <p:nvPr/>
        </p:nvSpPr>
        <p:spPr>
          <a:xfrm>
            <a:off x="539750" y="1916430"/>
            <a:ext cx="8281670" cy="452310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Arial" panose="0208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第二十二条　转移固体废物出省、自治区、直辖市行政区域</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贮存、处置</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的，应当向固体废物移出地的省、自治区、直辖市人民政府生态环境主管部门</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提出申请</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。移出地的省、自治区、直辖市人民政府生态环境主管部门应当及时商经接受地的省、自治区、直辖市人民政府生态环境主管部门同意后，在规定期限内批准转移该固体废物出省、自治区、直辖市行政区域。</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未经批准的，不得转移。</a:t>
            </a:r>
            <a:endPar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80604020202020204" pitchFamily="34" charset="0"/>
              <a:buChar char="•"/>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转移固体废物出省、自治区、直辖市行政区域</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利用</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的，应当报固体废物移出地的省、自治区、直辖市人民政府生态环境主管部门</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备案</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
        <p:nvSpPr>
          <p:cNvPr id="5"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true"/>
          </p:cNvSpPr>
          <p:nvPr>
            <p:ph type="title"/>
          </p:nvPr>
        </p:nvSpPr>
        <p:spPr/>
        <p:txBody>
          <a:bodyPr vert="horz" wrap="square" lIns="91440" tIns="45720" rIns="91440" bIns="45720" anchor="ctr"/>
          <a:p>
            <a:r>
              <a:rPr lang="zh-CN" altLang="en-US" dirty="0"/>
              <a:t>一、基本概念</a:t>
            </a:r>
            <a:endParaRPr lang="zh-CN" altLang="en-US" dirty="0"/>
          </a:p>
        </p:txBody>
      </p:sp>
      <p:sp>
        <p:nvSpPr>
          <p:cNvPr id="7171" name="内容占位符 2"/>
          <p:cNvSpPr>
            <a:spLocks noGrp="true"/>
          </p:cNvSpPr>
          <p:nvPr>
            <p:ph idx="4294967295"/>
          </p:nvPr>
        </p:nvSpPr>
        <p:spPr>
          <a:xfrm>
            <a:off x="468313" y="1412875"/>
            <a:ext cx="8229600" cy="4733925"/>
          </a:xfrm>
        </p:spPr>
        <p:txBody>
          <a:bodyPr vert="horz" wrap="square" lIns="91440" tIns="45720" rIns="91440" bIns="45720" anchor="t"/>
          <a:p>
            <a:pPr marL="0" indent="0">
              <a:lnSpc>
                <a:spcPct val="120000"/>
              </a:lnSpc>
              <a:buFontTx/>
              <a:buNone/>
            </a:pPr>
            <a:r>
              <a:rPr lang="zh-CN" altLang="en-US" sz="2800" dirty="0">
                <a:solidFill>
                  <a:srgbClr val="0070C0"/>
                </a:solidFill>
                <a:sym typeface="黑体" panose="02010609060101010101" charset="-122"/>
              </a:rPr>
              <a:t>危险废物：</a:t>
            </a:r>
            <a:r>
              <a:rPr lang="zh-CN" altLang="en-US" sz="2800" dirty="0">
                <a:sym typeface="黑体" panose="02010609060101010101" charset="-122"/>
              </a:rPr>
              <a:t>是指列入</a:t>
            </a:r>
            <a:r>
              <a:rPr lang="en-US" altLang="zh-CN" sz="2800" u="sng" dirty="0">
                <a:sym typeface="黑体" panose="02010609060101010101" charset="-122"/>
              </a:rPr>
              <a:t>《</a:t>
            </a:r>
            <a:r>
              <a:rPr lang="zh-CN" altLang="en-US" sz="2800" u="sng" dirty="0">
                <a:sym typeface="黑体" panose="02010609060101010101" charset="-122"/>
              </a:rPr>
              <a:t>国家危险废物名录</a:t>
            </a:r>
            <a:r>
              <a:rPr lang="en-US" altLang="zh-CN" sz="2800" u="sng" dirty="0">
                <a:sym typeface="黑体" panose="02010609060101010101" charset="-122"/>
              </a:rPr>
              <a:t>》</a:t>
            </a:r>
            <a:r>
              <a:rPr lang="zh-CN" altLang="en-US" sz="2800" dirty="0">
                <a:sym typeface="黑体" panose="02010609060101010101" charset="-122"/>
              </a:rPr>
              <a:t>或者根据国家规定的危险废物鉴别标准和鉴别方法认定的具有</a:t>
            </a:r>
            <a:r>
              <a:rPr lang="zh-CN" altLang="en-US" sz="2800" dirty="0">
                <a:solidFill>
                  <a:srgbClr val="FF0000"/>
                </a:solidFill>
                <a:sym typeface="黑体" panose="02010609060101010101" charset="-122"/>
              </a:rPr>
              <a:t>危险特性</a:t>
            </a:r>
            <a:r>
              <a:rPr lang="zh-CN" altLang="en-US" sz="2800" dirty="0">
                <a:sym typeface="黑体" panose="02010609060101010101" charset="-122"/>
              </a:rPr>
              <a:t>的固体废物。</a:t>
            </a:r>
            <a:endParaRPr lang="zh-CN" altLang="en-US" sz="2800" dirty="0">
              <a:sym typeface="黑体" panose="02010609060101010101" charset="-122"/>
            </a:endParaRPr>
          </a:p>
        </p:txBody>
      </p:sp>
      <p:grpSp>
        <p:nvGrpSpPr>
          <p:cNvPr id="7172" name="Group 4"/>
          <p:cNvGrpSpPr/>
          <p:nvPr/>
        </p:nvGrpSpPr>
        <p:grpSpPr>
          <a:xfrm>
            <a:off x="468313" y="3213100"/>
            <a:ext cx="8064500" cy="2663825"/>
            <a:chOff x="0" y="0"/>
            <a:chExt cx="7920880" cy="2520280"/>
          </a:xfrm>
        </p:grpSpPr>
        <p:sp>
          <p:nvSpPr>
            <p:cNvPr id="7173" name="未知"/>
            <p:cNvSpPr/>
            <p:nvPr/>
          </p:nvSpPr>
          <p:spPr>
            <a:xfrm>
              <a:off x="3960440" y="1117751"/>
              <a:ext cx="3281721" cy="284777"/>
            </a:xfrm>
            <a:custGeom>
              <a:avLst/>
              <a:gdLst>
                <a:gd name="txL" fmla="*/ 0 w 3281721"/>
                <a:gd name="txT" fmla="*/ 0 h 284777"/>
                <a:gd name="txR" fmla="*/ 3281721 w 3281721"/>
                <a:gd name="txB" fmla="*/ 284777 h 284777"/>
              </a:gdLst>
              <a:ahLst/>
              <a:cxnLst>
                <a:cxn ang="0">
                  <a:pos x="0" y="0"/>
                </a:cxn>
                <a:cxn ang="0">
                  <a:pos x="0" y="142388"/>
                </a:cxn>
                <a:cxn ang="0">
                  <a:pos x="3281721" y="142388"/>
                </a:cxn>
                <a:cxn ang="0">
                  <a:pos x="3281721" y="284777"/>
                </a:cxn>
              </a:cxnLst>
              <a:rect l="txL" t="txT" r="txR" b="txB"/>
              <a:pathLst>
                <a:path w="3281721" h="284777">
                  <a:moveTo>
                    <a:pt x="0" y="0"/>
                  </a:moveTo>
                  <a:lnTo>
                    <a:pt x="0" y="142388"/>
                  </a:lnTo>
                  <a:lnTo>
                    <a:pt x="3281721" y="142388"/>
                  </a:lnTo>
                  <a:lnTo>
                    <a:pt x="3281721" y="284777"/>
                  </a:lnTo>
                </a:path>
              </a:pathLst>
            </a:custGeom>
            <a:noFill/>
            <a:ln w="25400" cap="flat" cmpd="sng">
              <a:solidFill>
                <a:srgbClr val="558ED3">
                  <a:alpha val="100000"/>
                </a:srgbClr>
              </a:solidFill>
              <a:prstDash val="solid"/>
              <a:bevel/>
              <a:headEnd type="none" w="med" len="med"/>
              <a:tailEnd type="none" w="med" len="med"/>
            </a:ln>
          </p:spPr>
          <p:txBody>
            <a:bodyPr/>
            <a:p>
              <a:endParaRPr lang="zh-CN" altLang="en-US"/>
            </a:p>
          </p:txBody>
        </p:sp>
        <p:sp>
          <p:nvSpPr>
            <p:cNvPr id="7174" name="未知"/>
            <p:cNvSpPr/>
            <p:nvPr/>
          </p:nvSpPr>
          <p:spPr>
            <a:xfrm>
              <a:off x="3960440" y="1117751"/>
              <a:ext cx="1640860" cy="284777"/>
            </a:xfrm>
            <a:custGeom>
              <a:avLst/>
              <a:gdLst>
                <a:gd name="txL" fmla="*/ 0 w 1640860"/>
                <a:gd name="txT" fmla="*/ 0 h 284777"/>
                <a:gd name="txR" fmla="*/ 1640860 w 1640860"/>
                <a:gd name="txB" fmla="*/ 284777 h 284777"/>
              </a:gdLst>
              <a:ahLst/>
              <a:cxnLst>
                <a:cxn ang="0">
                  <a:pos x="0" y="0"/>
                </a:cxn>
                <a:cxn ang="0">
                  <a:pos x="0" y="142388"/>
                </a:cxn>
                <a:cxn ang="0">
                  <a:pos x="1640860" y="142388"/>
                </a:cxn>
                <a:cxn ang="0">
                  <a:pos x="1640860" y="284777"/>
                </a:cxn>
              </a:cxnLst>
              <a:rect l="txL" t="txT" r="txR" b="txB"/>
              <a:pathLst>
                <a:path w="1640860" h="284777">
                  <a:moveTo>
                    <a:pt x="0" y="0"/>
                  </a:moveTo>
                  <a:lnTo>
                    <a:pt x="0" y="142388"/>
                  </a:lnTo>
                  <a:lnTo>
                    <a:pt x="1640860" y="142388"/>
                  </a:lnTo>
                  <a:lnTo>
                    <a:pt x="1640860" y="284777"/>
                  </a:lnTo>
                </a:path>
              </a:pathLst>
            </a:custGeom>
            <a:noFill/>
            <a:ln w="25400" cap="flat" cmpd="sng">
              <a:solidFill>
                <a:srgbClr val="558ED3">
                  <a:alpha val="100000"/>
                </a:srgbClr>
              </a:solidFill>
              <a:prstDash val="solid"/>
              <a:bevel/>
              <a:headEnd type="none" w="med" len="med"/>
              <a:tailEnd type="none" w="med" len="med"/>
            </a:ln>
          </p:spPr>
          <p:txBody>
            <a:bodyPr/>
            <a:p>
              <a:endParaRPr lang="zh-CN" altLang="en-US"/>
            </a:p>
          </p:txBody>
        </p:sp>
        <p:sp>
          <p:nvSpPr>
            <p:cNvPr id="7175" name="未知"/>
            <p:cNvSpPr/>
            <p:nvPr/>
          </p:nvSpPr>
          <p:spPr>
            <a:xfrm>
              <a:off x="3914719" y="1117751"/>
              <a:ext cx="91440" cy="284777"/>
            </a:xfrm>
            <a:custGeom>
              <a:avLst/>
              <a:gdLst>
                <a:gd name="txL" fmla="*/ 0 w 91440"/>
                <a:gd name="txT" fmla="*/ 0 h 284777"/>
                <a:gd name="txR" fmla="*/ 91440 w 91440"/>
                <a:gd name="txB" fmla="*/ 284777 h 284777"/>
              </a:gdLst>
              <a:ahLst/>
              <a:cxnLst>
                <a:cxn ang="0">
                  <a:pos x="45720" y="0"/>
                </a:cxn>
                <a:cxn ang="0">
                  <a:pos x="45720" y="284777"/>
                </a:cxn>
              </a:cxnLst>
              <a:rect l="txL" t="txT" r="txR" b="txB"/>
              <a:pathLst>
                <a:path w="91440" h="284777">
                  <a:moveTo>
                    <a:pt x="45720" y="0"/>
                  </a:moveTo>
                  <a:lnTo>
                    <a:pt x="45720" y="284777"/>
                  </a:lnTo>
                </a:path>
              </a:pathLst>
            </a:custGeom>
            <a:noFill/>
            <a:ln w="25400" cap="flat" cmpd="sng">
              <a:solidFill>
                <a:srgbClr val="558ED3">
                  <a:alpha val="100000"/>
                </a:srgbClr>
              </a:solidFill>
              <a:prstDash val="solid"/>
              <a:bevel/>
              <a:headEnd type="none" w="med" len="med"/>
              <a:tailEnd type="none" w="med" len="med"/>
            </a:ln>
          </p:spPr>
          <p:txBody>
            <a:bodyPr/>
            <a:p>
              <a:endParaRPr lang="zh-CN" altLang="en-US"/>
            </a:p>
          </p:txBody>
        </p:sp>
        <p:sp>
          <p:nvSpPr>
            <p:cNvPr id="7176" name="未知"/>
            <p:cNvSpPr/>
            <p:nvPr/>
          </p:nvSpPr>
          <p:spPr>
            <a:xfrm>
              <a:off x="2319579" y="1117751"/>
              <a:ext cx="1640860" cy="284777"/>
            </a:xfrm>
            <a:custGeom>
              <a:avLst/>
              <a:gdLst>
                <a:gd name="txL" fmla="*/ 0 w 1640860"/>
                <a:gd name="txT" fmla="*/ 0 h 284777"/>
                <a:gd name="txR" fmla="*/ 1640860 w 1640860"/>
                <a:gd name="txB" fmla="*/ 284777 h 284777"/>
              </a:gdLst>
              <a:ahLst/>
              <a:cxnLst>
                <a:cxn ang="0">
                  <a:pos x="1640860" y="0"/>
                </a:cxn>
                <a:cxn ang="0">
                  <a:pos x="1640860" y="142388"/>
                </a:cxn>
                <a:cxn ang="0">
                  <a:pos x="0" y="142388"/>
                </a:cxn>
                <a:cxn ang="0">
                  <a:pos x="0" y="284777"/>
                </a:cxn>
              </a:cxnLst>
              <a:rect l="txL" t="txT" r="txR" b="txB"/>
              <a:pathLst>
                <a:path w="1640860" h="284777">
                  <a:moveTo>
                    <a:pt x="1640860" y="0"/>
                  </a:moveTo>
                  <a:lnTo>
                    <a:pt x="1640860" y="142388"/>
                  </a:lnTo>
                  <a:lnTo>
                    <a:pt x="0" y="142388"/>
                  </a:lnTo>
                  <a:lnTo>
                    <a:pt x="0" y="284777"/>
                  </a:lnTo>
                </a:path>
              </a:pathLst>
            </a:custGeom>
            <a:noFill/>
            <a:ln w="25400" cap="flat" cmpd="sng">
              <a:solidFill>
                <a:srgbClr val="558ED3">
                  <a:alpha val="100000"/>
                </a:srgbClr>
              </a:solidFill>
              <a:prstDash val="solid"/>
              <a:bevel/>
              <a:headEnd type="none" w="med" len="med"/>
              <a:tailEnd type="none" w="med" len="med"/>
            </a:ln>
          </p:spPr>
          <p:txBody>
            <a:bodyPr/>
            <a:p>
              <a:endParaRPr lang="zh-CN" altLang="en-US"/>
            </a:p>
          </p:txBody>
        </p:sp>
        <p:sp>
          <p:nvSpPr>
            <p:cNvPr id="7177" name="未知"/>
            <p:cNvSpPr/>
            <p:nvPr/>
          </p:nvSpPr>
          <p:spPr>
            <a:xfrm>
              <a:off x="678718" y="1117751"/>
              <a:ext cx="3281721" cy="284777"/>
            </a:xfrm>
            <a:custGeom>
              <a:avLst/>
              <a:gdLst>
                <a:gd name="txL" fmla="*/ 0 w 3281721"/>
                <a:gd name="txT" fmla="*/ 0 h 284777"/>
                <a:gd name="txR" fmla="*/ 3281721 w 3281721"/>
                <a:gd name="txB" fmla="*/ 284777 h 284777"/>
              </a:gdLst>
              <a:ahLst/>
              <a:cxnLst>
                <a:cxn ang="0">
                  <a:pos x="3281721" y="0"/>
                </a:cxn>
                <a:cxn ang="0">
                  <a:pos x="3281721" y="142388"/>
                </a:cxn>
                <a:cxn ang="0">
                  <a:pos x="0" y="142388"/>
                </a:cxn>
                <a:cxn ang="0">
                  <a:pos x="0" y="284777"/>
                </a:cxn>
              </a:cxnLst>
              <a:rect l="txL" t="txT" r="txR" b="txB"/>
              <a:pathLst>
                <a:path w="3281721" h="284777">
                  <a:moveTo>
                    <a:pt x="3281721" y="0"/>
                  </a:moveTo>
                  <a:lnTo>
                    <a:pt x="3281721" y="142388"/>
                  </a:lnTo>
                  <a:lnTo>
                    <a:pt x="0" y="142388"/>
                  </a:lnTo>
                  <a:lnTo>
                    <a:pt x="0" y="284777"/>
                  </a:lnTo>
                </a:path>
              </a:pathLst>
            </a:custGeom>
            <a:noFill/>
            <a:ln w="25400" cap="flat" cmpd="sng">
              <a:solidFill>
                <a:srgbClr val="558ED3">
                  <a:alpha val="100000"/>
                </a:srgbClr>
              </a:solidFill>
              <a:prstDash val="solid"/>
              <a:bevel/>
              <a:headEnd type="none" w="med" len="med"/>
              <a:tailEnd type="none" w="med" len="med"/>
            </a:ln>
          </p:spPr>
          <p:txBody>
            <a:bodyPr/>
            <a:p>
              <a:endParaRPr lang="zh-CN" altLang="en-US"/>
            </a:p>
          </p:txBody>
        </p:sp>
        <p:sp>
          <p:nvSpPr>
            <p:cNvPr id="7178" name="Rectangle 10"/>
            <p:cNvSpPr/>
            <p:nvPr/>
          </p:nvSpPr>
          <p:spPr>
            <a:xfrm>
              <a:off x="3282398" y="439709"/>
              <a:ext cx="1356083" cy="678041"/>
            </a:xfrm>
            <a:prstGeom prst="rect">
              <a:avLst/>
            </a:prstGeom>
            <a:solidFill>
              <a:srgbClr val="487EBE"/>
            </a:solidFill>
            <a:ln w="25400" cap="flat" cmpd="sng">
              <a:solidFill>
                <a:srgbClr val="DDE89A"/>
              </a:solidFill>
              <a:prstDash val="solid"/>
              <a:bevel/>
              <a:headEnd type="none" w="med" len="med"/>
              <a:tailEnd type="none" w="med" len="med"/>
            </a:ln>
          </p:spPr>
          <p:txBody>
            <a:bodyPr/>
            <a:p>
              <a:pPr eaLnBrk="1" hangingPunct="1">
                <a:buFont typeface="Arial" panose="02080604020202020204" pitchFamily="34" charset="0"/>
              </a:pPr>
              <a:endParaRPr lang="zh-CN" altLang="en-US" dirty="0">
                <a:latin typeface="Arial" panose="02080604020202020204" pitchFamily="34" charset="0"/>
              </a:endParaRPr>
            </a:p>
          </p:txBody>
        </p:sp>
        <p:sp>
          <p:nvSpPr>
            <p:cNvPr id="7179" name="Rectangle 11"/>
            <p:cNvSpPr/>
            <p:nvPr/>
          </p:nvSpPr>
          <p:spPr>
            <a:xfrm>
              <a:off x="3282398" y="439709"/>
              <a:ext cx="1356083" cy="678041"/>
            </a:xfrm>
            <a:prstGeom prst="rect">
              <a:avLst/>
            </a:prstGeom>
            <a:noFill/>
            <a:ln w="9525">
              <a:noFill/>
            </a:ln>
          </p:spPr>
          <p:txBody>
            <a:bodyPr lIns="16510" tIns="16510" rIns="16510" bIns="16510" anchor="ctr"/>
            <a:p>
              <a:pPr algn="ctr" eaLnBrk="1" hangingPunct="1">
                <a:lnSpc>
                  <a:spcPct val="90000"/>
                </a:lnSpc>
                <a:spcAft>
                  <a:spcPct val="35000"/>
                </a:spcAft>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危险特性</a:t>
              </a:r>
              <a:endParaRPr lang="zh-CN" altLang="en-US" sz="2400" dirty="0">
                <a:solidFill>
                  <a:srgbClr val="000066"/>
                </a:solidFill>
                <a:latin typeface="黑体" panose="02010609060101010101" charset="-122"/>
                <a:ea typeface="黑体" panose="02010609060101010101" charset="-122"/>
              </a:endParaRPr>
            </a:p>
          </p:txBody>
        </p:sp>
        <p:sp>
          <p:nvSpPr>
            <p:cNvPr id="7180" name="Rectangle 12"/>
            <p:cNvSpPr/>
            <p:nvPr/>
          </p:nvSpPr>
          <p:spPr>
            <a:xfrm>
              <a:off x="676" y="1402528"/>
              <a:ext cx="1356083" cy="678041"/>
            </a:xfrm>
            <a:prstGeom prst="rect">
              <a:avLst/>
            </a:prstGeom>
            <a:solidFill>
              <a:srgbClr val="558ED3"/>
            </a:solidFill>
            <a:ln w="25400" cap="flat" cmpd="sng">
              <a:solidFill>
                <a:srgbClr val="DDE89A"/>
              </a:solidFill>
              <a:prstDash val="solid"/>
              <a:bevel/>
              <a:headEnd type="none" w="med" len="med"/>
              <a:tailEnd type="none" w="med" len="med"/>
            </a:ln>
          </p:spPr>
          <p:txBody>
            <a:bodyPr/>
            <a:p>
              <a:pPr eaLnBrk="1" hangingPunct="1">
                <a:buFont typeface="Arial" panose="02080604020202020204" pitchFamily="34" charset="0"/>
              </a:pPr>
              <a:endParaRPr lang="zh-CN" altLang="en-US" dirty="0">
                <a:latin typeface="黑体" panose="02010609060101010101" charset="-122"/>
                <a:ea typeface="黑体" panose="02010609060101010101" charset="-122"/>
              </a:endParaRPr>
            </a:p>
          </p:txBody>
        </p:sp>
        <p:sp>
          <p:nvSpPr>
            <p:cNvPr id="7181" name="Rectangle 13"/>
            <p:cNvSpPr/>
            <p:nvPr/>
          </p:nvSpPr>
          <p:spPr>
            <a:xfrm>
              <a:off x="676" y="1402528"/>
              <a:ext cx="1356083" cy="678041"/>
            </a:xfrm>
            <a:prstGeom prst="rect">
              <a:avLst/>
            </a:prstGeom>
            <a:noFill/>
            <a:ln w="9525">
              <a:noFill/>
            </a:ln>
          </p:spPr>
          <p:txBody>
            <a:bodyPr lIns="16510" tIns="16510" rIns="16510" bIns="16510" anchor="ctr"/>
            <a:p>
              <a:pPr algn="ctr" eaLnBrk="1" hangingPunct="1">
                <a:lnSpc>
                  <a:spcPct val="90000"/>
                </a:lnSpc>
                <a:spcAft>
                  <a:spcPct val="35000"/>
                </a:spcAft>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毒性</a:t>
              </a:r>
              <a:r>
                <a:rPr lang="en-US" altLang="zh-CN" sz="2400" dirty="0">
                  <a:solidFill>
                    <a:srgbClr val="000066"/>
                  </a:solidFill>
                  <a:latin typeface="Times New Roman" panose="02020603050405020304" pitchFamily="18" charset="0"/>
                  <a:ea typeface="微软雅黑" panose="020B0503020204020204" pitchFamily="34" charset="-122"/>
                </a:rPr>
                <a:t>Toxicity</a:t>
              </a:r>
              <a:endParaRPr lang="zh-CN" altLang="en-US" sz="2400" dirty="0">
                <a:solidFill>
                  <a:srgbClr val="000066"/>
                </a:solidFill>
                <a:latin typeface="Times New Roman" panose="02020603050405020304" pitchFamily="18" charset="0"/>
                <a:ea typeface="微软雅黑" panose="020B0503020204020204" pitchFamily="34" charset="-122"/>
              </a:endParaRPr>
            </a:p>
          </p:txBody>
        </p:sp>
        <p:sp>
          <p:nvSpPr>
            <p:cNvPr id="7182" name="Rectangle 14"/>
            <p:cNvSpPr/>
            <p:nvPr/>
          </p:nvSpPr>
          <p:spPr>
            <a:xfrm>
              <a:off x="1641537" y="1402528"/>
              <a:ext cx="1356083" cy="678041"/>
            </a:xfrm>
            <a:prstGeom prst="rect">
              <a:avLst/>
            </a:prstGeom>
            <a:solidFill>
              <a:srgbClr val="558ED3"/>
            </a:solidFill>
            <a:ln w="25400" cap="flat" cmpd="sng">
              <a:solidFill>
                <a:srgbClr val="DDE89A"/>
              </a:solidFill>
              <a:prstDash val="solid"/>
              <a:bevel/>
              <a:headEnd type="none" w="med" len="med"/>
              <a:tailEnd type="none" w="med" len="med"/>
            </a:ln>
          </p:spPr>
          <p:txBody>
            <a:bodyPr/>
            <a:p>
              <a:pPr algn="ctr" eaLnBrk="1" hangingPunct="1">
                <a:buFont typeface="Arial" panose="02080604020202020204" pitchFamily="34" charset="0"/>
              </a:pPr>
              <a:endParaRPr lang="zh-CN" altLang="en-US" dirty="0">
                <a:latin typeface="Arial" panose="02080604020202020204" pitchFamily="34" charset="0"/>
              </a:endParaRPr>
            </a:p>
          </p:txBody>
        </p:sp>
        <p:sp>
          <p:nvSpPr>
            <p:cNvPr id="7183" name="Rectangle 15"/>
            <p:cNvSpPr/>
            <p:nvPr/>
          </p:nvSpPr>
          <p:spPr>
            <a:xfrm>
              <a:off x="1641537" y="1402528"/>
              <a:ext cx="1356083" cy="678041"/>
            </a:xfrm>
            <a:prstGeom prst="rect">
              <a:avLst/>
            </a:prstGeom>
            <a:noFill/>
            <a:ln w="9525">
              <a:noFill/>
            </a:ln>
          </p:spPr>
          <p:txBody>
            <a:bodyPr lIns="16510" tIns="16510" rIns="16510" bIns="16510" anchor="ctr"/>
            <a:p>
              <a:pPr algn="ctr" eaLnBrk="1" hangingPunct="1">
                <a:lnSpc>
                  <a:spcPct val="90000"/>
                </a:lnSpc>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反应性</a:t>
              </a:r>
              <a:endParaRPr lang="zh-CN" altLang="en-US" sz="2400" dirty="0">
                <a:solidFill>
                  <a:srgbClr val="000066"/>
                </a:solidFill>
                <a:latin typeface="黑体" panose="02010609060101010101" charset="-122"/>
                <a:ea typeface="黑体" panose="02010609060101010101" charset="-122"/>
              </a:endParaRPr>
            </a:p>
            <a:p>
              <a:pPr algn="ctr" eaLnBrk="1" hangingPunct="1">
                <a:lnSpc>
                  <a:spcPct val="90000"/>
                </a:lnSpc>
                <a:buFont typeface="Arial" panose="02080604020202020204" pitchFamily="34" charset="0"/>
              </a:pPr>
              <a:r>
                <a:rPr lang="en-US" altLang="zh-CN" sz="2400" dirty="0">
                  <a:solidFill>
                    <a:srgbClr val="000066"/>
                  </a:solidFill>
                  <a:latin typeface="Times New Roman" panose="02020603050405020304" pitchFamily="18" charset="0"/>
                  <a:ea typeface="黑体" panose="02010609060101010101" charset="-122"/>
                </a:rPr>
                <a:t>Reactivity</a:t>
              </a:r>
              <a:endParaRPr lang="en-US" altLang="zh-CN" sz="2400" dirty="0">
                <a:solidFill>
                  <a:srgbClr val="000066"/>
                </a:solidFill>
                <a:latin typeface="Times New Roman" panose="02020603050405020304" pitchFamily="18" charset="0"/>
                <a:ea typeface="黑体" panose="02010609060101010101" charset="-122"/>
              </a:endParaRPr>
            </a:p>
          </p:txBody>
        </p:sp>
        <p:sp>
          <p:nvSpPr>
            <p:cNvPr id="7184" name="Rectangle 16"/>
            <p:cNvSpPr/>
            <p:nvPr/>
          </p:nvSpPr>
          <p:spPr>
            <a:xfrm>
              <a:off x="3282398" y="1402528"/>
              <a:ext cx="1356083" cy="678041"/>
            </a:xfrm>
            <a:prstGeom prst="rect">
              <a:avLst/>
            </a:prstGeom>
            <a:solidFill>
              <a:srgbClr val="558ED3"/>
            </a:solidFill>
            <a:ln w="25400" cap="flat" cmpd="sng">
              <a:solidFill>
                <a:srgbClr val="DDE89A"/>
              </a:solidFill>
              <a:prstDash val="solid"/>
              <a:bevel/>
              <a:headEnd type="none" w="med" len="med"/>
              <a:tailEnd type="none" w="med" len="med"/>
            </a:ln>
          </p:spPr>
          <p:txBody>
            <a:bodyPr/>
            <a:p>
              <a:pPr eaLnBrk="1" hangingPunct="1">
                <a:buFont typeface="Arial" panose="02080604020202020204" pitchFamily="34" charset="0"/>
              </a:pPr>
              <a:endParaRPr lang="zh-CN" altLang="en-US" dirty="0">
                <a:latin typeface="Arial" panose="02080604020202020204" pitchFamily="34" charset="0"/>
              </a:endParaRPr>
            </a:p>
          </p:txBody>
        </p:sp>
        <p:sp>
          <p:nvSpPr>
            <p:cNvPr id="7185" name="Rectangle 17"/>
            <p:cNvSpPr/>
            <p:nvPr/>
          </p:nvSpPr>
          <p:spPr>
            <a:xfrm>
              <a:off x="3282398" y="1402528"/>
              <a:ext cx="1356083" cy="678041"/>
            </a:xfrm>
            <a:prstGeom prst="rect">
              <a:avLst/>
            </a:prstGeom>
            <a:noFill/>
            <a:ln w="9525">
              <a:noFill/>
            </a:ln>
          </p:spPr>
          <p:txBody>
            <a:bodyPr lIns="16510" tIns="16510" rIns="16510" bIns="16510" anchor="ctr"/>
            <a:p>
              <a:pPr algn="ctr" eaLnBrk="1" hangingPunct="1">
                <a:lnSpc>
                  <a:spcPct val="90000"/>
                </a:lnSpc>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腐蚀性</a:t>
              </a:r>
              <a:endParaRPr lang="zh-CN" altLang="en-US" sz="2400" dirty="0">
                <a:solidFill>
                  <a:srgbClr val="000066"/>
                </a:solidFill>
                <a:latin typeface="黑体" panose="02010609060101010101" charset="-122"/>
                <a:ea typeface="黑体" panose="02010609060101010101" charset="-122"/>
              </a:endParaRPr>
            </a:p>
            <a:p>
              <a:pPr algn="ctr" eaLnBrk="1" hangingPunct="1">
                <a:lnSpc>
                  <a:spcPct val="90000"/>
                </a:lnSpc>
                <a:buFont typeface="Arial" panose="02080604020202020204" pitchFamily="34" charset="0"/>
              </a:pPr>
              <a:r>
                <a:rPr lang="en-US" altLang="zh-CN" sz="2300" dirty="0">
                  <a:solidFill>
                    <a:srgbClr val="000066"/>
                  </a:solidFill>
                  <a:latin typeface="Times New Roman" panose="02020603050405020304" pitchFamily="18" charset="0"/>
                  <a:ea typeface="黑体" panose="02010609060101010101" charset="-122"/>
                </a:rPr>
                <a:t>Corrosivity</a:t>
              </a:r>
              <a:endParaRPr lang="en-US" altLang="zh-CN" sz="2300" dirty="0">
                <a:solidFill>
                  <a:srgbClr val="000066"/>
                </a:solidFill>
                <a:latin typeface="Times New Roman" panose="02020603050405020304" pitchFamily="18" charset="0"/>
                <a:ea typeface="黑体" panose="02010609060101010101" charset="-122"/>
              </a:endParaRPr>
            </a:p>
          </p:txBody>
        </p:sp>
        <p:sp>
          <p:nvSpPr>
            <p:cNvPr id="7186" name="Rectangle 18"/>
            <p:cNvSpPr/>
            <p:nvPr/>
          </p:nvSpPr>
          <p:spPr>
            <a:xfrm>
              <a:off x="4923259" y="1402528"/>
              <a:ext cx="1356083" cy="678041"/>
            </a:xfrm>
            <a:prstGeom prst="rect">
              <a:avLst/>
            </a:prstGeom>
            <a:solidFill>
              <a:srgbClr val="558ED3"/>
            </a:solidFill>
            <a:ln w="25400" cap="flat" cmpd="sng">
              <a:solidFill>
                <a:srgbClr val="DDE89A"/>
              </a:solidFill>
              <a:prstDash val="solid"/>
              <a:bevel/>
              <a:headEnd type="none" w="med" len="med"/>
              <a:tailEnd type="none" w="med" len="med"/>
            </a:ln>
          </p:spPr>
          <p:txBody>
            <a:bodyPr/>
            <a:p>
              <a:pPr algn="ctr" eaLnBrk="1" hangingPunct="1">
                <a:buFont typeface="Arial" panose="02080604020202020204" pitchFamily="34" charset="0"/>
              </a:pPr>
              <a:endParaRPr lang="zh-CN" altLang="en-US" dirty="0">
                <a:latin typeface="Arial" panose="02080604020202020204" pitchFamily="34" charset="0"/>
              </a:endParaRPr>
            </a:p>
          </p:txBody>
        </p:sp>
        <p:sp>
          <p:nvSpPr>
            <p:cNvPr id="7187" name="Rectangle 19"/>
            <p:cNvSpPr/>
            <p:nvPr/>
          </p:nvSpPr>
          <p:spPr>
            <a:xfrm>
              <a:off x="4923259" y="1402528"/>
              <a:ext cx="1356083" cy="678041"/>
            </a:xfrm>
            <a:prstGeom prst="rect">
              <a:avLst/>
            </a:prstGeom>
            <a:noFill/>
            <a:ln w="9525">
              <a:noFill/>
            </a:ln>
          </p:spPr>
          <p:txBody>
            <a:bodyPr lIns="16510" tIns="16510" rIns="16510" bIns="16510" anchor="ctr"/>
            <a:p>
              <a:pPr algn="ctr" eaLnBrk="1" hangingPunct="1">
                <a:lnSpc>
                  <a:spcPct val="90000"/>
                </a:lnSpc>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易燃性</a:t>
              </a:r>
              <a:endParaRPr lang="zh-CN" altLang="en-US" sz="2400" dirty="0">
                <a:solidFill>
                  <a:srgbClr val="000066"/>
                </a:solidFill>
                <a:latin typeface="黑体" panose="02010609060101010101" charset="-122"/>
                <a:ea typeface="黑体" panose="02010609060101010101" charset="-122"/>
              </a:endParaRPr>
            </a:p>
            <a:p>
              <a:pPr algn="ctr" eaLnBrk="1" hangingPunct="1">
                <a:lnSpc>
                  <a:spcPct val="90000"/>
                </a:lnSpc>
                <a:buFont typeface="Arial" panose="02080604020202020204" pitchFamily="34" charset="0"/>
              </a:pPr>
              <a:r>
                <a:rPr lang="en-US" altLang="zh-CN" sz="2300" dirty="0">
                  <a:solidFill>
                    <a:srgbClr val="000066"/>
                  </a:solidFill>
                  <a:latin typeface="Times New Roman" panose="02020603050405020304" pitchFamily="18" charset="0"/>
                  <a:ea typeface="黑体" panose="02010609060101010101" charset="-122"/>
                </a:rPr>
                <a:t>Ignitability</a:t>
              </a:r>
              <a:endParaRPr lang="en-US" altLang="zh-CN" sz="2300" dirty="0">
                <a:solidFill>
                  <a:srgbClr val="000066"/>
                </a:solidFill>
                <a:latin typeface="Times New Roman" panose="02020603050405020304" pitchFamily="18" charset="0"/>
                <a:ea typeface="黑体" panose="02010609060101010101" charset="-122"/>
              </a:endParaRPr>
            </a:p>
          </p:txBody>
        </p:sp>
        <p:sp>
          <p:nvSpPr>
            <p:cNvPr id="7188" name="Rectangle 20"/>
            <p:cNvSpPr/>
            <p:nvPr/>
          </p:nvSpPr>
          <p:spPr>
            <a:xfrm>
              <a:off x="6564119" y="1402528"/>
              <a:ext cx="1356083" cy="678041"/>
            </a:xfrm>
            <a:prstGeom prst="rect">
              <a:avLst/>
            </a:prstGeom>
            <a:solidFill>
              <a:srgbClr val="558ED3"/>
            </a:solidFill>
            <a:ln w="25400" cap="flat" cmpd="sng">
              <a:solidFill>
                <a:srgbClr val="DDE89A"/>
              </a:solidFill>
              <a:prstDash val="solid"/>
              <a:bevel/>
              <a:headEnd type="none" w="med" len="med"/>
              <a:tailEnd type="none" w="med" len="med"/>
            </a:ln>
          </p:spPr>
          <p:txBody>
            <a:bodyPr/>
            <a:p>
              <a:pPr eaLnBrk="1" hangingPunct="1">
                <a:buFont typeface="Arial" panose="02080604020202020204" pitchFamily="34" charset="0"/>
              </a:pPr>
              <a:endParaRPr lang="zh-CN" altLang="en-US" dirty="0">
                <a:latin typeface="Arial" panose="02080604020202020204" pitchFamily="34" charset="0"/>
              </a:endParaRPr>
            </a:p>
          </p:txBody>
        </p:sp>
        <p:sp>
          <p:nvSpPr>
            <p:cNvPr id="7189" name="Rectangle 21"/>
            <p:cNvSpPr/>
            <p:nvPr/>
          </p:nvSpPr>
          <p:spPr>
            <a:xfrm>
              <a:off x="6564119" y="1402528"/>
              <a:ext cx="1356083" cy="678041"/>
            </a:xfrm>
            <a:prstGeom prst="rect">
              <a:avLst/>
            </a:prstGeom>
            <a:noFill/>
            <a:ln w="9525">
              <a:noFill/>
            </a:ln>
          </p:spPr>
          <p:txBody>
            <a:bodyPr lIns="16510" tIns="16510" rIns="16510" bIns="16510" anchor="ctr"/>
            <a:p>
              <a:pPr algn="ctr" eaLnBrk="1" hangingPunct="1">
                <a:lnSpc>
                  <a:spcPct val="90000"/>
                </a:lnSpc>
                <a:buFont typeface="Arial" panose="02080604020202020204" pitchFamily="34" charset="0"/>
              </a:pPr>
              <a:r>
                <a:rPr lang="zh-CN" altLang="en-US" sz="2400" dirty="0">
                  <a:solidFill>
                    <a:srgbClr val="000066"/>
                  </a:solidFill>
                  <a:latin typeface="黑体" panose="02010609060101010101" charset="-122"/>
                  <a:ea typeface="黑体" panose="02010609060101010101" charset="-122"/>
                </a:rPr>
                <a:t>感染性</a:t>
              </a:r>
              <a:endParaRPr lang="zh-CN" altLang="en-US" sz="2400" dirty="0">
                <a:solidFill>
                  <a:srgbClr val="000066"/>
                </a:solidFill>
                <a:latin typeface="黑体" panose="02010609060101010101" charset="-122"/>
                <a:ea typeface="黑体" panose="02010609060101010101" charset="-122"/>
              </a:endParaRPr>
            </a:p>
            <a:p>
              <a:pPr algn="ctr" eaLnBrk="1" hangingPunct="1">
                <a:lnSpc>
                  <a:spcPct val="90000"/>
                </a:lnSpc>
                <a:buFont typeface="Arial" panose="02080604020202020204" pitchFamily="34" charset="0"/>
              </a:pPr>
              <a:r>
                <a:rPr lang="en-US" altLang="zh-CN" sz="2400" dirty="0">
                  <a:solidFill>
                    <a:srgbClr val="000066"/>
                  </a:solidFill>
                  <a:latin typeface="Times New Roman" panose="02020603050405020304" pitchFamily="18" charset="0"/>
                  <a:ea typeface="黑体" panose="02010609060101010101" charset="-122"/>
                </a:rPr>
                <a:t>Infectivity</a:t>
              </a:r>
              <a:endParaRPr lang="en-US" altLang="zh-CN" sz="2400" dirty="0">
                <a:solidFill>
                  <a:srgbClr val="000066"/>
                </a:solidFill>
                <a:latin typeface="Times New Roman" panose="02020603050405020304" pitchFamily="18" charset="0"/>
                <a:ea typeface="黑体" panose="02010609060101010101" charset="-122"/>
              </a:endParaRPr>
            </a:p>
          </p:txBody>
        </p:sp>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920115" cy="36576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3" name="矩形 2"/>
          <p:cNvSpPr/>
          <p:nvPr/>
        </p:nvSpPr>
        <p:spPr>
          <a:xfrm>
            <a:off x="611188" y="1916113"/>
            <a:ext cx="7921625" cy="452310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Arial" panose="0208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第八十二条　转移危险废物的，应当按照国家有关规定填写、运行危险废物</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电子</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或者</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纸质转移联单</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endParaRPr kumimoji="0" lang="en-US" altLang="zh-CN"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8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跨省</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、自治区、直辖市转移危险废物的，应当向危险废物</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移出地</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省、自治区、直辖市人民政府生态环境主管部门</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申请</a:t>
            </a:r>
            <a:r>
              <a:rPr kumimoji="0" lang="zh-CN" altLang="en-US" sz="24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移出地省、自治区、直辖市人民政府生态环境主管部门应当及时商经接受地省、自治区、直辖市人民政府生态环境主管部门同意后，在规定期限内批准转移该危险废物，并将批准信息通报相关省、自治区、直辖市人民政府生态环境主管部门和交通运输主管部门。</a:t>
            </a:r>
            <a:r>
              <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未经批准的，不得转移。</a:t>
            </a:r>
            <a:endParaRPr kumimoji="0" lang="zh-CN" altLang="en-US" sz="24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endParaRPr>
          </a:p>
        </p:txBody>
      </p:sp>
      <p:sp>
        <p:nvSpPr>
          <p:cNvPr id="5"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592830" y="1429385"/>
            <a:ext cx="4542790" cy="4707890"/>
            <a:chOff x="4641" y="2364"/>
            <a:chExt cx="7154" cy="7414"/>
          </a:xfrm>
        </p:grpSpPr>
        <p:pic>
          <p:nvPicPr>
            <p:cNvPr id="2" name="图片 1"/>
            <p:cNvPicPr>
              <a:picLocks noChangeAspect="true"/>
            </p:cNvPicPr>
            <p:nvPr/>
          </p:nvPicPr>
          <p:blipFill>
            <a:blip r:embed="rId1"/>
            <a:srcRect r="876"/>
            <a:stretch>
              <a:fillRect/>
            </a:stretch>
          </p:blipFill>
          <p:spPr>
            <a:xfrm>
              <a:off x="4641" y="2364"/>
              <a:ext cx="7154" cy="7415"/>
            </a:xfrm>
            <a:prstGeom prst="rect">
              <a:avLst/>
            </a:prstGeom>
            <a:ln>
              <a:solidFill>
                <a:srgbClr val="080800"/>
              </a:solidFill>
            </a:ln>
          </p:spPr>
        </p:pic>
        <p:sp>
          <p:nvSpPr>
            <p:cNvPr id="43012" name="矩形 4"/>
            <p:cNvSpPr/>
            <p:nvPr/>
          </p:nvSpPr>
          <p:spPr>
            <a:xfrm>
              <a:off x="4641" y="3185"/>
              <a:ext cx="3118" cy="323"/>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43013" name="矩形 7"/>
            <p:cNvSpPr/>
            <p:nvPr/>
          </p:nvSpPr>
          <p:spPr>
            <a:xfrm>
              <a:off x="4641" y="7753"/>
              <a:ext cx="2893" cy="337"/>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43014" name="矩形 8"/>
            <p:cNvSpPr/>
            <p:nvPr/>
          </p:nvSpPr>
          <p:spPr>
            <a:xfrm>
              <a:off x="4641" y="5084"/>
              <a:ext cx="2982" cy="296"/>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grpSp>
      <p:grpSp>
        <p:nvGrpSpPr>
          <p:cNvPr id="43015" name="组合 11"/>
          <p:cNvGrpSpPr/>
          <p:nvPr/>
        </p:nvGrpSpPr>
        <p:grpSpPr>
          <a:xfrm>
            <a:off x="1019175" y="2330133"/>
            <a:ext cx="1584960" cy="3454400"/>
            <a:chOff x="6660232" y="1844824"/>
            <a:chExt cx="1584811" cy="3455224"/>
          </a:xfrm>
        </p:grpSpPr>
        <p:sp>
          <p:nvSpPr>
            <p:cNvPr id="10" name="圆角矩形 9"/>
            <p:cNvSpPr/>
            <p:nvPr/>
          </p:nvSpPr>
          <p:spPr bwMode="auto">
            <a:xfrm>
              <a:off x="6660232" y="1844824"/>
              <a:ext cx="1584811" cy="72026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cs"/>
                </a:rPr>
                <a:t>管理计划</a:t>
              </a:r>
              <a:endParaRPr kumimoji="0" lang="zh-CN" alt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下箭头 10"/>
            <p:cNvSpPr/>
            <p:nvPr/>
          </p:nvSpPr>
          <p:spPr bwMode="auto">
            <a:xfrm>
              <a:off x="7308044" y="2564904"/>
              <a:ext cx="288032" cy="64807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endParaRPr>
            </a:p>
          </p:txBody>
        </p:sp>
        <p:sp>
          <p:nvSpPr>
            <p:cNvPr id="14" name="圆角矩形 13"/>
            <p:cNvSpPr/>
            <p:nvPr/>
          </p:nvSpPr>
          <p:spPr bwMode="auto">
            <a:xfrm>
              <a:off x="6696236" y="3212976"/>
              <a:ext cx="1548172" cy="72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0" i="0" u="none" strike="noStrike" kern="1200" cap="none" spc="0" normalizeH="0" baseline="0" noProof="0" dirty="0">
                  <a:ln>
                    <a:noFill/>
                  </a:ln>
                  <a:solidFill>
                    <a:schemeClr val="lt1"/>
                  </a:solidFill>
                  <a:effectLst/>
                  <a:uLnTx/>
                  <a:uFillTx/>
                  <a:latin typeface="Arial" panose="02080604020202020204" pitchFamily="34" charset="0"/>
                  <a:ea typeface="+mn-ea"/>
                  <a:cs typeface="+mn-cs"/>
                </a:rPr>
                <a:t>入库台账</a:t>
              </a:r>
              <a:endParaRPr kumimoji="0" lang="zh-CN" altLang="en-US" sz="2400" b="0" i="0" u="none" strike="noStrike" kern="1200" cap="none" spc="0" normalizeH="0" baseline="0" noProof="0" dirty="0">
                <a:ln>
                  <a:noFill/>
                </a:ln>
                <a:solidFill>
                  <a:schemeClr val="tx1"/>
                </a:solidFill>
                <a:effectLst/>
                <a:uLnTx/>
                <a:uFillTx/>
                <a:latin typeface="Arial" panose="02080604020202020204" pitchFamily="34" charset="0"/>
                <a:ea typeface="宋体" panose="02010600030101010101" pitchFamily="2" charset="-122"/>
                <a:cs typeface="+mn-cs"/>
              </a:endParaRPr>
            </a:p>
          </p:txBody>
        </p:sp>
        <p:sp>
          <p:nvSpPr>
            <p:cNvPr id="15" name="圆角矩形 14"/>
            <p:cNvSpPr/>
            <p:nvPr/>
          </p:nvSpPr>
          <p:spPr bwMode="auto">
            <a:xfrm>
              <a:off x="6767624" y="4579968"/>
              <a:ext cx="1476784" cy="72008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0" i="0" u="none" strike="noStrike" kern="1200" cap="none" spc="0" normalizeH="0" baseline="0" noProof="0" dirty="0">
                  <a:ln>
                    <a:noFill/>
                  </a:ln>
                  <a:solidFill>
                    <a:schemeClr val="bg1"/>
                  </a:solidFill>
                  <a:effectLst/>
                  <a:uLnTx/>
                  <a:uFillTx/>
                  <a:latin typeface="+mn-ea"/>
                  <a:ea typeface="+mn-ea"/>
                  <a:cs typeface="+mn-cs"/>
                </a:rPr>
                <a:t>联单填领</a:t>
              </a:r>
              <a:endParaRPr kumimoji="0" lang="zh-CN" altLang="en-US" sz="2400" b="0" i="0" u="none" strike="noStrike" kern="1200" cap="none" spc="0" normalizeH="0" baseline="0" noProof="0" dirty="0">
                <a:ln>
                  <a:noFill/>
                </a:ln>
                <a:solidFill>
                  <a:schemeClr val="bg1"/>
                </a:solidFill>
                <a:effectLst/>
                <a:uLnTx/>
                <a:uFillTx/>
                <a:latin typeface="+mn-ea"/>
                <a:ea typeface="+mn-ea"/>
                <a:cs typeface="+mn-cs"/>
              </a:endParaRPr>
            </a:p>
          </p:txBody>
        </p:sp>
        <p:sp>
          <p:nvSpPr>
            <p:cNvPr id="16" name="下箭头 15"/>
            <p:cNvSpPr/>
            <p:nvPr/>
          </p:nvSpPr>
          <p:spPr bwMode="auto">
            <a:xfrm>
              <a:off x="7307684" y="3933056"/>
              <a:ext cx="288032" cy="64807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80604020202020204" pitchFamily="34" charset="0"/>
                <a:ea typeface="宋体" panose="02010600030101010101" pitchFamily="2" charset="-122"/>
                <a:cs typeface="+mn-cs"/>
              </a:endParaRPr>
            </a:p>
          </p:txBody>
        </p:sp>
      </p:grpSp>
      <p:sp>
        <p:nvSpPr>
          <p:cNvPr id="17" name="矩形 16"/>
          <p:cNvSpPr/>
          <p:nvPr/>
        </p:nvSpPr>
        <p:spPr bwMode="auto">
          <a:xfrm>
            <a:off x="539750" y="1268730"/>
            <a:ext cx="2854325"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危废市内转移</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5"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bwMode="auto">
          <a:xfrm>
            <a:off x="539750" y="1268730"/>
            <a:ext cx="3461385"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危废跨省转移申请</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grpSp>
        <p:nvGrpSpPr>
          <p:cNvPr id="2" name="组合 1"/>
          <p:cNvGrpSpPr/>
          <p:nvPr/>
        </p:nvGrpSpPr>
        <p:grpSpPr>
          <a:xfrm>
            <a:off x="401955" y="1682750"/>
            <a:ext cx="4740910" cy="4925060"/>
            <a:chOff x="1763" y="2650"/>
            <a:chExt cx="7466" cy="7756"/>
          </a:xfrm>
        </p:grpSpPr>
        <p:pic>
          <p:nvPicPr>
            <p:cNvPr id="3" name="图片 2"/>
            <p:cNvPicPr>
              <a:picLocks noChangeAspect="true"/>
            </p:cNvPicPr>
            <p:nvPr/>
          </p:nvPicPr>
          <p:blipFill>
            <a:blip r:embed="rId1">
              <a:clrChange>
                <a:clrFrom>
                  <a:srgbClr val="FFFFFF">
                    <a:alpha val="100000"/>
                  </a:srgbClr>
                </a:clrFrom>
                <a:clrTo>
                  <a:srgbClr val="FFFFFF">
                    <a:alpha val="100000"/>
                    <a:alpha val="0"/>
                  </a:srgbClr>
                </a:clrTo>
              </a:clrChange>
            </a:blip>
            <a:stretch>
              <a:fillRect/>
            </a:stretch>
          </p:blipFill>
          <p:spPr>
            <a:xfrm>
              <a:off x="1763" y="2650"/>
              <a:ext cx="7466" cy="7756"/>
            </a:xfrm>
            <a:prstGeom prst="rect">
              <a:avLst/>
            </a:prstGeom>
          </p:spPr>
        </p:pic>
        <p:sp>
          <p:nvSpPr>
            <p:cNvPr id="43014" name="矩形 8"/>
            <p:cNvSpPr/>
            <p:nvPr/>
          </p:nvSpPr>
          <p:spPr>
            <a:xfrm>
              <a:off x="3479" y="3463"/>
              <a:ext cx="1218" cy="550"/>
            </a:xfrm>
            <a:prstGeom prst="rect">
              <a:avLst/>
            </a:prstGeom>
            <a:noFill/>
            <a:ln w="1905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4" name="矩形 8"/>
            <p:cNvSpPr/>
            <p:nvPr/>
          </p:nvSpPr>
          <p:spPr>
            <a:xfrm>
              <a:off x="4697" y="2913"/>
              <a:ext cx="1756" cy="550"/>
            </a:xfrm>
            <a:prstGeom prst="rect">
              <a:avLst/>
            </a:prstGeom>
            <a:noFill/>
            <a:ln w="1905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grpSp>
      <p:pic>
        <p:nvPicPr>
          <p:cNvPr id="5" name="图片 4"/>
          <p:cNvPicPr>
            <a:picLocks noChangeAspect="true"/>
          </p:cNvPicPr>
          <p:nvPr/>
        </p:nvPicPr>
        <p:blipFill>
          <a:blip r:embed="rId2"/>
          <a:srcRect t="3461"/>
          <a:stretch>
            <a:fillRect/>
          </a:stretch>
        </p:blipFill>
        <p:spPr>
          <a:xfrm>
            <a:off x="4436110" y="1628140"/>
            <a:ext cx="4598035" cy="2054860"/>
          </a:xfrm>
          <a:prstGeom prst="rect">
            <a:avLst/>
          </a:prstGeom>
        </p:spPr>
      </p:pic>
      <p:pic>
        <p:nvPicPr>
          <p:cNvPr id="6" name="图片 5"/>
          <p:cNvPicPr>
            <a:picLocks noChangeAspect="true"/>
          </p:cNvPicPr>
          <p:nvPr/>
        </p:nvPicPr>
        <p:blipFill>
          <a:blip r:embed="rId3"/>
          <a:stretch>
            <a:fillRect/>
          </a:stretch>
        </p:blipFill>
        <p:spPr>
          <a:xfrm>
            <a:off x="4492625" y="3597910"/>
            <a:ext cx="4553585" cy="276860"/>
          </a:xfrm>
          <a:prstGeom prst="rect">
            <a:avLst/>
          </a:prstGeom>
        </p:spPr>
      </p:pic>
      <p:sp>
        <p:nvSpPr>
          <p:cNvPr id="41992" name="矩形 8"/>
          <p:cNvSpPr/>
          <p:nvPr/>
        </p:nvSpPr>
        <p:spPr>
          <a:xfrm>
            <a:off x="4588510" y="3598545"/>
            <a:ext cx="1010285" cy="276225"/>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7" name="文本框 6"/>
          <p:cNvSpPr txBox="true"/>
          <p:nvPr/>
        </p:nvSpPr>
        <p:spPr>
          <a:xfrm rot="10800000" flipV="true">
            <a:off x="4684395" y="4431665"/>
            <a:ext cx="4349750" cy="1322070"/>
          </a:xfrm>
          <a:prstGeom prst="rect">
            <a:avLst/>
          </a:prstGeom>
          <a:noFill/>
        </p:spPr>
        <p:txBody>
          <a:bodyPr wrap="square" rtlCol="0">
            <a:spAutoFit/>
          </a:bodyPr>
          <a:p>
            <a:r>
              <a:rPr lang="zh-CN" altLang="en-US" sz="2000">
                <a:solidFill>
                  <a:srgbClr val="000066"/>
                </a:solidFill>
                <a:latin typeface="黑体" panose="02010609060101010101" charset="-122"/>
                <a:ea typeface="黑体" panose="02010609060101010101" charset="-122"/>
                <a:cs typeface="黑体" panose="02010609060101010101" charset="-122"/>
              </a:rPr>
              <a:t>路径：首都之窗</a:t>
            </a:r>
            <a:r>
              <a:rPr lang="en-US" altLang="zh-CN" sz="2000">
                <a:solidFill>
                  <a:srgbClr val="000066"/>
                </a:solidFill>
                <a:latin typeface="黑体" panose="02010609060101010101" charset="-122"/>
                <a:ea typeface="黑体" panose="02010609060101010101" charset="-122"/>
                <a:cs typeface="黑体" panose="02010609060101010101" charset="-122"/>
              </a:rPr>
              <a:t>-</a:t>
            </a:r>
            <a:r>
              <a:rPr lang="zh-CN" altLang="en-US" sz="2000">
                <a:solidFill>
                  <a:srgbClr val="000066"/>
                </a:solidFill>
                <a:latin typeface="黑体" panose="02010609060101010101" charset="-122"/>
                <a:ea typeface="黑体" panose="02010609060101010101" charset="-122"/>
                <a:cs typeface="黑体" panose="02010609060101010101" charset="-122"/>
              </a:rPr>
              <a:t>政务服务</a:t>
            </a:r>
            <a:r>
              <a:rPr lang="en-US" altLang="zh-CN" sz="2000">
                <a:solidFill>
                  <a:srgbClr val="000066"/>
                </a:solidFill>
                <a:latin typeface="黑体" panose="02010609060101010101" charset="-122"/>
                <a:ea typeface="黑体" panose="02010609060101010101" charset="-122"/>
                <a:cs typeface="黑体" panose="02010609060101010101" charset="-122"/>
              </a:rPr>
              <a:t>-</a:t>
            </a:r>
            <a:r>
              <a:rPr lang="zh-CN" altLang="en-US" sz="2000">
                <a:solidFill>
                  <a:srgbClr val="000066"/>
                </a:solidFill>
                <a:latin typeface="黑体" panose="02010609060101010101" charset="-122"/>
                <a:ea typeface="黑体" panose="02010609060101010101" charset="-122"/>
                <a:cs typeface="黑体" panose="02010609060101010101" charset="-122"/>
              </a:rPr>
              <a:t>部门服务</a:t>
            </a:r>
            <a:r>
              <a:rPr lang="en-US" altLang="zh-CN" sz="2000">
                <a:solidFill>
                  <a:srgbClr val="000066"/>
                </a:solidFill>
                <a:latin typeface="黑体" panose="02010609060101010101" charset="-122"/>
                <a:ea typeface="黑体" panose="02010609060101010101" charset="-122"/>
                <a:cs typeface="黑体" panose="02010609060101010101" charset="-122"/>
              </a:rPr>
              <a:t>-</a:t>
            </a:r>
            <a:r>
              <a:rPr lang="zh-CN" altLang="en-US" sz="2000">
                <a:solidFill>
                  <a:srgbClr val="000066"/>
                </a:solidFill>
                <a:latin typeface="黑体" panose="02010609060101010101" charset="-122"/>
                <a:ea typeface="黑体" panose="02010609060101010101" charset="-122"/>
                <a:cs typeface="黑体" panose="02010609060101010101" charset="-122"/>
              </a:rPr>
              <a:t>市生态环境局：</a:t>
            </a:r>
            <a:r>
              <a:rPr lang="en-US" sz="2000" b="1">
                <a:solidFill>
                  <a:srgbClr val="000066"/>
                </a:solidFill>
                <a:latin typeface="黑体" panose="02010609060101010101" charset="-122"/>
                <a:ea typeface="黑体" panose="02010609060101010101" charset="-122"/>
                <a:cs typeface="黑体" panose="02010609060101010101" charset="-122"/>
              </a:rPr>
              <a:t>9</a:t>
            </a:r>
            <a:r>
              <a:rPr lang="zh-CN" altLang="en-US" sz="2000" b="1">
                <a:solidFill>
                  <a:srgbClr val="000066"/>
                </a:solidFill>
                <a:latin typeface="黑体" panose="02010609060101010101" charset="-122"/>
                <a:ea typeface="黑体" panose="02010609060101010101" charset="-122"/>
                <a:cs typeface="黑体" panose="02010609060101010101" charset="-122"/>
              </a:rPr>
              <a:t>项。</a:t>
            </a:r>
            <a:endParaRPr lang="zh-CN" altLang="en-US" sz="2000" b="1">
              <a:solidFill>
                <a:srgbClr val="000066"/>
              </a:solidFill>
              <a:latin typeface="黑体" panose="02010609060101010101" charset="-122"/>
              <a:ea typeface="黑体" panose="02010609060101010101" charset="-122"/>
              <a:cs typeface="黑体" panose="02010609060101010101" charset="-122"/>
            </a:endParaRPr>
          </a:p>
          <a:p>
            <a:r>
              <a:rPr lang="zh-CN" altLang="en-US" sz="2000">
                <a:solidFill>
                  <a:srgbClr val="000066"/>
                </a:solidFill>
                <a:latin typeface="黑体" panose="02010609060101010101" charset="-122"/>
                <a:ea typeface="黑体" panose="02010609060101010101" charset="-122"/>
                <a:cs typeface="黑体" panose="02010609060101010101" charset="-122"/>
              </a:rPr>
              <a:t>提交材料后，在固体废物综合管理系统</a:t>
            </a:r>
            <a:r>
              <a:rPr lang="en-US" altLang="zh-CN" sz="2000">
                <a:solidFill>
                  <a:srgbClr val="000066"/>
                </a:solidFill>
                <a:latin typeface="黑体" panose="02010609060101010101" charset="-122"/>
                <a:ea typeface="黑体" panose="02010609060101010101" charset="-122"/>
                <a:cs typeface="黑体" panose="02010609060101010101" charset="-122"/>
              </a:rPr>
              <a:t>-</a:t>
            </a:r>
            <a:r>
              <a:rPr lang="zh-CN" altLang="en-US" sz="2000">
                <a:solidFill>
                  <a:srgbClr val="000066"/>
                </a:solidFill>
                <a:latin typeface="黑体" panose="02010609060101010101" charset="-122"/>
                <a:ea typeface="黑体" panose="02010609060101010101" charset="-122"/>
                <a:cs typeface="黑体" panose="02010609060101010101" charset="-122"/>
              </a:rPr>
              <a:t>管理计划</a:t>
            </a:r>
            <a:r>
              <a:rPr lang="en-US" altLang="zh-CN" sz="2000">
                <a:solidFill>
                  <a:srgbClr val="000066"/>
                </a:solidFill>
                <a:latin typeface="黑体" panose="02010609060101010101" charset="-122"/>
                <a:ea typeface="黑体" panose="02010609060101010101" charset="-122"/>
                <a:cs typeface="黑体" panose="02010609060101010101" charset="-122"/>
              </a:rPr>
              <a:t>-</a:t>
            </a:r>
            <a:r>
              <a:rPr lang="zh-CN" altLang="en-US" sz="2000">
                <a:solidFill>
                  <a:srgbClr val="000066"/>
                </a:solidFill>
                <a:latin typeface="黑体" panose="02010609060101010101" charset="-122"/>
                <a:ea typeface="黑体" panose="02010609060101010101" charset="-122"/>
                <a:cs typeface="黑体" panose="02010609060101010101" charset="-122"/>
              </a:rPr>
              <a:t>添加</a:t>
            </a:r>
            <a:r>
              <a:rPr lang="zh-CN" altLang="en-US" sz="2000" b="1">
                <a:solidFill>
                  <a:srgbClr val="000066"/>
                </a:solidFill>
                <a:latin typeface="黑体" panose="02010609060101010101" charset="-122"/>
                <a:ea typeface="黑体" panose="02010609060101010101" charset="-122"/>
                <a:cs typeface="黑体" panose="02010609060101010101" charset="-122"/>
              </a:rPr>
              <a:t>跨省</a:t>
            </a:r>
            <a:r>
              <a:rPr lang="zh-CN" altLang="en-US" sz="2000">
                <a:solidFill>
                  <a:srgbClr val="000066"/>
                </a:solidFill>
                <a:latin typeface="黑体" panose="02010609060101010101" charset="-122"/>
                <a:ea typeface="黑体" panose="02010609060101010101" charset="-122"/>
                <a:cs typeface="黑体" panose="02010609060101010101" charset="-122"/>
              </a:rPr>
              <a:t>转移计划。</a:t>
            </a:r>
            <a:endParaRPr lang="zh-CN" altLang="en-US" sz="2000">
              <a:solidFill>
                <a:srgbClr val="000066"/>
              </a:solidFill>
              <a:latin typeface="黑体" panose="02010609060101010101" charset="-122"/>
              <a:ea typeface="黑体" panose="02010609060101010101" charset="-122"/>
              <a:cs typeface="黑体" panose="02010609060101010101" charset="-122"/>
            </a:endParaRPr>
          </a:p>
        </p:txBody>
      </p:sp>
      <p:sp>
        <p:nvSpPr>
          <p:cNvPr id="9"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true"/>
          </p:cNvPicPr>
          <p:nvPr>
            <p:custDataLst>
              <p:tags r:id="rId1"/>
            </p:custDataLst>
          </p:nvPr>
        </p:nvPicPr>
        <p:blipFill>
          <a:blip r:embed="rId2"/>
          <a:srcRect l="25858" t="43704" r="26964" b="53148"/>
          <a:stretch>
            <a:fillRect/>
          </a:stretch>
        </p:blipFill>
        <p:spPr>
          <a:xfrm>
            <a:off x="426085" y="5373370"/>
            <a:ext cx="7795895" cy="285115"/>
          </a:xfrm>
          <a:prstGeom prst="rect">
            <a:avLst/>
          </a:prstGeom>
        </p:spPr>
      </p:pic>
      <p:pic>
        <p:nvPicPr>
          <p:cNvPr id="41991" name="Picture 3"/>
          <p:cNvPicPr>
            <a:picLocks noChangeAspect="true"/>
          </p:cNvPicPr>
          <p:nvPr/>
        </p:nvPicPr>
        <p:blipFill>
          <a:blip r:embed="rId3"/>
          <a:srcRect t="57991"/>
          <a:stretch>
            <a:fillRect/>
          </a:stretch>
        </p:blipFill>
        <p:spPr>
          <a:xfrm>
            <a:off x="277813" y="4725353"/>
            <a:ext cx="8699500" cy="627062"/>
          </a:xfrm>
          <a:prstGeom prst="rect">
            <a:avLst/>
          </a:prstGeom>
          <a:noFill/>
          <a:ln w="9525">
            <a:noFill/>
          </a:ln>
        </p:spPr>
      </p:pic>
      <p:sp>
        <p:nvSpPr>
          <p:cNvPr id="17" name="矩形 16"/>
          <p:cNvSpPr/>
          <p:nvPr/>
        </p:nvSpPr>
        <p:spPr bwMode="auto">
          <a:xfrm>
            <a:off x="539750" y="1268730"/>
            <a:ext cx="4043680"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固废贮存、处置、利用</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pic>
        <p:nvPicPr>
          <p:cNvPr id="41986" name="Picture 2"/>
          <p:cNvPicPr>
            <a:picLocks noChangeAspect="true"/>
          </p:cNvPicPr>
          <p:nvPr/>
        </p:nvPicPr>
        <p:blipFill>
          <a:blip r:embed="rId4"/>
          <a:stretch>
            <a:fillRect/>
          </a:stretch>
        </p:blipFill>
        <p:spPr>
          <a:xfrm>
            <a:off x="250825" y="1916113"/>
            <a:ext cx="8540750" cy="2736850"/>
          </a:xfrm>
          <a:prstGeom prst="rect">
            <a:avLst/>
          </a:prstGeom>
          <a:noFill/>
          <a:ln w="9525">
            <a:noFill/>
          </a:ln>
        </p:spPr>
      </p:pic>
      <p:sp>
        <p:nvSpPr>
          <p:cNvPr id="41988" name="矩形 8"/>
          <p:cNvSpPr/>
          <p:nvPr/>
        </p:nvSpPr>
        <p:spPr>
          <a:xfrm>
            <a:off x="3910013" y="4293870"/>
            <a:ext cx="1223962" cy="352425"/>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2" name="文本框 1"/>
          <p:cNvSpPr txBox="true"/>
          <p:nvPr/>
        </p:nvSpPr>
        <p:spPr>
          <a:xfrm>
            <a:off x="426085" y="5876925"/>
            <a:ext cx="8481060" cy="460375"/>
          </a:xfrm>
          <a:prstGeom prst="rect">
            <a:avLst/>
          </a:prstGeom>
          <a:noFill/>
        </p:spPr>
        <p:txBody>
          <a:bodyPr wrap="square" rtlCol="0">
            <a:spAutoFit/>
          </a:bodyPr>
          <a:p>
            <a:r>
              <a:rPr lang="zh-CN" altLang="en-US" sz="2400">
                <a:solidFill>
                  <a:srgbClr val="000066"/>
                </a:solidFill>
                <a:latin typeface="黑体" panose="02010609060101010101" charset="-122"/>
                <a:ea typeface="黑体" panose="02010609060101010101" charset="-122"/>
                <a:cs typeface="黑体" panose="02010609060101010101" charset="-122"/>
              </a:rPr>
              <a:t>路径：首都之窗</a:t>
            </a:r>
            <a:r>
              <a:rPr lang="en-US" altLang="zh-CN" sz="2400">
                <a:solidFill>
                  <a:srgbClr val="000066"/>
                </a:solidFill>
                <a:latin typeface="黑体" panose="02010609060101010101" charset="-122"/>
                <a:ea typeface="黑体" panose="02010609060101010101" charset="-122"/>
                <a:cs typeface="黑体" panose="02010609060101010101" charset="-122"/>
              </a:rPr>
              <a:t>-</a:t>
            </a:r>
            <a:r>
              <a:rPr lang="zh-CN" altLang="en-US" sz="2400">
                <a:solidFill>
                  <a:srgbClr val="000066"/>
                </a:solidFill>
                <a:latin typeface="黑体" panose="02010609060101010101" charset="-122"/>
                <a:ea typeface="黑体" panose="02010609060101010101" charset="-122"/>
                <a:cs typeface="黑体" panose="02010609060101010101" charset="-122"/>
              </a:rPr>
              <a:t>政务服务</a:t>
            </a:r>
            <a:r>
              <a:rPr lang="en-US" altLang="zh-CN" sz="2400">
                <a:solidFill>
                  <a:srgbClr val="000066"/>
                </a:solidFill>
                <a:latin typeface="黑体" panose="02010609060101010101" charset="-122"/>
                <a:ea typeface="黑体" panose="02010609060101010101" charset="-122"/>
                <a:cs typeface="黑体" panose="02010609060101010101" charset="-122"/>
              </a:rPr>
              <a:t>-</a:t>
            </a:r>
            <a:r>
              <a:rPr lang="zh-CN" altLang="en-US" sz="2400">
                <a:solidFill>
                  <a:srgbClr val="000066"/>
                </a:solidFill>
                <a:latin typeface="黑体" panose="02010609060101010101" charset="-122"/>
                <a:ea typeface="黑体" panose="02010609060101010101" charset="-122"/>
                <a:cs typeface="黑体" panose="02010609060101010101" charset="-122"/>
              </a:rPr>
              <a:t>部门服务</a:t>
            </a:r>
            <a:r>
              <a:rPr lang="en-US" altLang="zh-CN" sz="2400">
                <a:solidFill>
                  <a:srgbClr val="000066"/>
                </a:solidFill>
                <a:latin typeface="黑体" panose="02010609060101010101" charset="-122"/>
                <a:ea typeface="黑体" panose="02010609060101010101" charset="-122"/>
                <a:cs typeface="黑体" panose="02010609060101010101" charset="-122"/>
              </a:rPr>
              <a:t>-</a:t>
            </a:r>
            <a:r>
              <a:rPr lang="zh-CN" altLang="en-US" sz="2400">
                <a:solidFill>
                  <a:srgbClr val="000066"/>
                </a:solidFill>
                <a:latin typeface="黑体" panose="02010609060101010101" charset="-122"/>
                <a:ea typeface="黑体" panose="02010609060101010101" charset="-122"/>
                <a:cs typeface="黑体" panose="02010609060101010101" charset="-122"/>
              </a:rPr>
              <a:t>市生态环境局：</a:t>
            </a:r>
            <a:r>
              <a:rPr lang="en-US" altLang="zh-CN" sz="2400" b="1">
                <a:solidFill>
                  <a:srgbClr val="000066"/>
                </a:solidFill>
                <a:latin typeface="黑体" panose="02010609060101010101" charset="-122"/>
                <a:ea typeface="黑体" panose="02010609060101010101" charset="-122"/>
                <a:cs typeface="黑体" panose="02010609060101010101" charset="-122"/>
              </a:rPr>
              <a:t>4</a:t>
            </a:r>
            <a:r>
              <a:rPr lang="zh-CN" altLang="en-US" sz="2400" b="1">
                <a:solidFill>
                  <a:srgbClr val="000066"/>
                </a:solidFill>
                <a:latin typeface="黑体" panose="02010609060101010101" charset="-122"/>
                <a:ea typeface="黑体" panose="02010609060101010101" charset="-122"/>
                <a:cs typeface="黑体" panose="02010609060101010101" charset="-122"/>
              </a:rPr>
              <a:t>、</a:t>
            </a:r>
            <a:r>
              <a:rPr lang="en-US" altLang="zh-CN" sz="2400" b="1">
                <a:solidFill>
                  <a:srgbClr val="000066"/>
                </a:solidFill>
                <a:latin typeface="黑体" panose="02010609060101010101" charset="-122"/>
                <a:ea typeface="黑体" panose="02010609060101010101" charset="-122"/>
                <a:cs typeface="黑体" panose="02010609060101010101" charset="-122"/>
              </a:rPr>
              <a:t>27</a:t>
            </a:r>
            <a:r>
              <a:rPr lang="zh-CN" altLang="en-US" sz="2400" b="1">
                <a:solidFill>
                  <a:srgbClr val="000066"/>
                </a:solidFill>
                <a:latin typeface="黑体" panose="02010609060101010101" charset="-122"/>
                <a:ea typeface="黑体" panose="02010609060101010101" charset="-122"/>
                <a:cs typeface="黑体" panose="02010609060101010101" charset="-122"/>
              </a:rPr>
              <a:t>项</a:t>
            </a:r>
            <a:endParaRPr lang="zh-CN" altLang="en-US" sz="2400" b="1">
              <a:solidFill>
                <a:srgbClr val="000066"/>
              </a:solidFill>
              <a:latin typeface="黑体" panose="02010609060101010101" charset="-122"/>
              <a:ea typeface="黑体" panose="02010609060101010101" charset="-122"/>
              <a:cs typeface="黑体" panose="02010609060101010101" charset="-122"/>
            </a:endParaRPr>
          </a:p>
        </p:txBody>
      </p:sp>
      <p:sp>
        <p:nvSpPr>
          <p:cNvPr id="41992" name="矩形 8"/>
          <p:cNvSpPr/>
          <p:nvPr/>
        </p:nvSpPr>
        <p:spPr>
          <a:xfrm>
            <a:off x="579120" y="5049520"/>
            <a:ext cx="3146425" cy="608330"/>
          </a:xfrm>
          <a:prstGeom prst="rect">
            <a:avLst/>
          </a:prstGeom>
          <a:noFill/>
          <a:ln w="38100" cap="flat" cmpd="sng">
            <a:solidFill>
              <a:srgbClr val="FF0000"/>
            </a:solid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5"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true"/>
          </p:cNvPicPr>
          <p:nvPr>
            <p:custDataLst>
              <p:tags r:id="rId1"/>
            </p:custDataLst>
          </p:nvPr>
        </p:nvPicPr>
        <p:blipFill>
          <a:blip r:embed="rId2"/>
          <a:srcRect l="36417" t="26907" r="38188" b="12907"/>
          <a:stretch>
            <a:fillRect/>
          </a:stretch>
        </p:blipFill>
        <p:spPr>
          <a:xfrm>
            <a:off x="755650" y="2061210"/>
            <a:ext cx="3096260" cy="4127500"/>
          </a:xfrm>
          <a:prstGeom prst="rect">
            <a:avLst/>
          </a:prstGeom>
          <a:ln>
            <a:solidFill>
              <a:schemeClr val="tx2">
                <a:lumMod val="10000"/>
              </a:schemeClr>
            </a:solidFill>
          </a:ln>
        </p:spPr>
      </p:pic>
      <p:pic>
        <p:nvPicPr>
          <p:cNvPr id="7" name="图片 6"/>
          <p:cNvPicPr>
            <a:picLocks noChangeAspect="true"/>
          </p:cNvPicPr>
          <p:nvPr>
            <p:custDataLst>
              <p:tags r:id="rId3"/>
            </p:custDataLst>
          </p:nvPr>
        </p:nvPicPr>
        <p:blipFill>
          <a:blip r:embed="rId4"/>
          <a:srcRect l="31104" t="22704" r="32281" b="15352"/>
          <a:stretch>
            <a:fillRect/>
          </a:stretch>
        </p:blipFill>
        <p:spPr>
          <a:xfrm>
            <a:off x="4211955" y="2061210"/>
            <a:ext cx="4298315" cy="4091305"/>
          </a:xfrm>
          <a:prstGeom prst="rect">
            <a:avLst/>
          </a:prstGeom>
          <a:ln>
            <a:solidFill>
              <a:schemeClr val="tx2">
                <a:lumMod val="10000"/>
              </a:schemeClr>
            </a:solidFill>
          </a:ln>
        </p:spPr>
      </p:pic>
      <p:sp>
        <p:nvSpPr>
          <p:cNvPr id="43019" name="矩形 1"/>
          <p:cNvSpPr/>
          <p:nvPr>
            <p:custDataLst>
              <p:tags r:id="rId5"/>
            </p:custDataLst>
          </p:nvPr>
        </p:nvSpPr>
        <p:spPr>
          <a:xfrm>
            <a:off x="5740400" y="3169920"/>
            <a:ext cx="1249045" cy="209550"/>
          </a:xfrm>
          <a:prstGeom prst="rect">
            <a:avLst/>
          </a:prstGeom>
          <a:solidFill>
            <a:schemeClr val="bg1"/>
          </a:solidFill>
          <a:ln w="9525" cap="flat" cmpd="sng">
            <a:no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8" name="矩形 1"/>
          <p:cNvSpPr/>
          <p:nvPr>
            <p:custDataLst>
              <p:tags r:id="rId6"/>
            </p:custDataLst>
          </p:nvPr>
        </p:nvSpPr>
        <p:spPr>
          <a:xfrm>
            <a:off x="4843145" y="3907790"/>
            <a:ext cx="1028065" cy="159385"/>
          </a:xfrm>
          <a:prstGeom prst="rect">
            <a:avLst/>
          </a:prstGeom>
          <a:solidFill>
            <a:schemeClr val="bg1"/>
          </a:solidFill>
          <a:ln w="9525" cap="flat" cmpd="sng">
            <a:no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17" name="矩形 16"/>
          <p:cNvSpPr/>
          <p:nvPr/>
        </p:nvSpPr>
        <p:spPr bwMode="auto">
          <a:xfrm>
            <a:off x="539750" y="1268730"/>
            <a:ext cx="3103880"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固废贮存、处置</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3"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2" name="Picture 2"/>
          <p:cNvPicPr>
            <a:picLocks noChangeAspect="true"/>
          </p:cNvPicPr>
          <p:nvPr/>
        </p:nvPicPr>
        <p:blipFill>
          <a:blip r:embed="rId1"/>
          <a:stretch>
            <a:fillRect/>
          </a:stretch>
        </p:blipFill>
        <p:spPr>
          <a:xfrm>
            <a:off x="593090" y="1875155"/>
            <a:ext cx="3736975" cy="4428490"/>
          </a:xfrm>
          <a:prstGeom prst="rect">
            <a:avLst/>
          </a:prstGeom>
          <a:noFill/>
          <a:ln w="9525" cap="flat" cmpd="sng">
            <a:solidFill>
              <a:srgbClr val="080800"/>
            </a:solidFill>
            <a:prstDash val="solid"/>
            <a:miter/>
            <a:headEnd type="none" w="med" len="med"/>
            <a:tailEnd type="none" w="med" len="med"/>
          </a:ln>
        </p:spPr>
      </p:pic>
      <p:pic>
        <p:nvPicPr>
          <p:cNvPr id="43018" name="Picture 3"/>
          <p:cNvPicPr>
            <a:picLocks noChangeAspect="true"/>
          </p:cNvPicPr>
          <p:nvPr/>
        </p:nvPicPr>
        <p:blipFill>
          <a:blip r:embed="rId2"/>
          <a:stretch>
            <a:fillRect/>
          </a:stretch>
        </p:blipFill>
        <p:spPr>
          <a:xfrm>
            <a:off x="4646295" y="1878965"/>
            <a:ext cx="3968750" cy="4424680"/>
          </a:xfrm>
          <a:prstGeom prst="rect">
            <a:avLst/>
          </a:prstGeom>
          <a:noFill/>
          <a:ln w="9525" cap="flat" cmpd="sng">
            <a:solidFill>
              <a:srgbClr val="080800"/>
            </a:solidFill>
            <a:prstDash val="solid"/>
            <a:miter/>
            <a:headEnd type="none" w="med" len="med"/>
            <a:tailEnd type="none" w="med" len="med"/>
          </a:ln>
        </p:spPr>
      </p:pic>
      <p:sp>
        <p:nvSpPr>
          <p:cNvPr id="43019" name="矩形 1"/>
          <p:cNvSpPr/>
          <p:nvPr/>
        </p:nvSpPr>
        <p:spPr>
          <a:xfrm>
            <a:off x="5467985" y="2644775"/>
            <a:ext cx="1092200" cy="306070"/>
          </a:xfrm>
          <a:prstGeom prst="rect">
            <a:avLst/>
          </a:prstGeom>
          <a:solidFill>
            <a:schemeClr val="bg1"/>
          </a:solidFill>
          <a:ln w="9525" cap="flat" cmpd="sng">
            <a:noFill/>
            <a:prstDash val="solid"/>
            <a:round/>
            <a:headEnd type="none" w="med" len="med"/>
            <a:tailEnd type="none" w="med" len="med"/>
          </a:ln>
        </p:spPr>
        <p:txBody>
          <a:bodyPr/>
          <a:p>
            <a:pPr eaLnBrk="1" hangingPunct="1"/>
            <a:endParaRPr lang="zh-CN" altLang="en-US" dirty="0">
              <a:latin typeface="Arial" panose="02080604020202020204" pitchFamily="34" charset="0"/>
            </a:endParaRPr>
          </a:p>
        </p:txBody>
      </p:sp>
      <p:sp>
        <p:nvSpPr>
          <p:cNvPr id="17" name="矩形 16"/>
          <p:cNvSpPr/>
          <p:nvPr/>
        </p:nvSpPr>
        <p:spPr bwMode="auto">
          <a:xfrm>
            <a:off x="539750" y="1268730"/>
            <a:ext cx="2957195" cy="381000"/>
          </a:xfrm>
          <a:prstGeom prst="rect">
            <a:avLst/>
          </a:prstGeom>
          <a:solidFill>
            <a:schemeClr val="accent3">
              <a:lumMod val="75000"/>
            </a:schemeClr>
          </a:solidFill>
          <a:ln w="9525" cap="flat" cmpd="sng" algn="ctr">
            <a:solidFill>
              <a:schemeClr val="accent3">
                <a:lumMod val="75000"/>
              </a:schemeClr>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转移</a:t>
            </a:r>
            <a:r>
              <a:rPr kumimoji="0" lang="en-US" altLang="zh-CN"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固废利用备案</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3"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bwMode="auto">
          <a:xfrm>
            <a:off x="539750" y="1268730"/>
            <a:ext cx="1847850" cy="400050"/>
          </a:xfrm>
          <a:prstGeom prst="rect">
            <a:avLst/>
          </a:prstGeom>
          <a:solidFill>
            <a:schemeClr val="accent1">
              <a:lumMod val="60000"/>
              <a:lumOff val="40000"/>
            </a:schemeClr>
          </a:solidFill>
          <a:ln w="9525" cap="flat" cmpd="sng" algn="ctr">
            <a:no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8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rPr>
              <a:t>利用、处置</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
        <p:nvSpPr>
          <p:cNvPr id="5" name="矩形 4"/>
          <p:cNvSpPr/>
          <p:nvPr/>
        </p:nvSpPr>
        <p:spPr>
          <a:xfrm>
            <a:off x="539750" y="1997075"/>
            <a:ext cx="7993063" cy="341503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66"/>
                </a:solidFill>
                <a:effectLst/>
                <a:uLnTx/>
                <a:uFillTx/>
                <a:latin typeface="+mn-ea"/>
                <a:ea typeface="+mn-ea"/>
                <a:cs typeface="+mn-cs"/>
              </a:rPr>
              <a:t>《</a:t>
            </a:r>
            <a:r>
              <a:rPr kumimoji="0" lang="zh-CN" altLang="en-US" sz="2400" b="0" i="0" u="none" strike="noStrike" kern="0" cap="none" spc="0" normalizeH="0" baseline="0" noProof="0" dirty="0">
                <a:ln>
                  <a:noFill/>
                </a:ln>
                <a:solidFill>
                  <a:srgbClr val="000066"/>
                </a:solidFill>
                <a:effectLst/>
                <a:uLnTx/>
                <a:uFillTx/>
                <a:latin typeface="+mn-ea"/>
                <a:ea typeface="+mn-ea"/>
                <a:cs typeface="+mn-cs"/>
              </a:rPr>
              <a:t>中华人民共和国固体废物污染环境防治法</a:t>
            </a:r>
            <a:r>
              <a:rPr kumimoji="0" lang="en-US" altLang="zh-CN" sz="2400" b="0" i="0" u="none" strike="noStrike" kern="0" cap="none" spc="0" normalizeH="0" baseline="0" noProof="0" dirty="0">
                <a:ln>
                  <a:noFill/>
                </a:ln>
                <a:solidFill>
                  <a:srgbClr val="000066"/>
                </a:solidFill>
                <a:effectLst/>
                <a:uLnTx/>
                <a:uFillTx/>
                <a:latin typeface="+mn-ea"/>
                <a:ea typeface="+mn-ea"/>
                <a:cs typeface="+mn-cs"/>
              </a:rPr>
              <a:t>》</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第八十条　从事收集、贮存、利用、处置危险废物经营活动的单位，应当按照国家有关规定申请取得</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许可证</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。许可证的具体管理办法由国务院制定。</a:t>
            </a:r>
            <a:endParaRPr kumimoji="0" lang="zh-CN" altLang="en-US"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80604020202020204" pitchFamily="34" charset="0"/>
              <a:buChar char="•"/>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禁止无许可证或者未按照许可证规定从事危险废物收集、贮存、利用、处置的经营活动。</a:t>
            </a:r>
            <a:endParaRPr kumimoji="0" lang="zh-CN" altLang="en-US"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80604020202020204" pitchFamily="34" charset="0"/>
              <a:buChar char="•"/>
              <a:defRPr/>
            </a:pP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禁止</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将危险废物提供或者委托给</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无许可证</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的单位或者其他生产经营者从事收集、贮存、利用、处置活动。</a:t>
            </a:r>
            <a:endParaRPr kumimoji="0" lang="zh-CN" altLang="en-US" sz="2400" b="0" i="0" u="none" strike="noStrike" kern="1200" cap="none" spc="0" normalizeH="0" baseline="0" noProof="0" dirty="0">
              <a:ln>
                <a:noFill/>
              </a:ln>
              <a:solidFill>
                <a:srgbClr val="000066"/>
              </a:solidFill>
              <a:effectLst/>
              <a:uLnTx/>
              <a:uFillTx/>
              <a:latin typeface="+mn-ea"/>
              <a:ea typeface="+mn-ea"/>
              <a:cs typeface="+mn-cs"/>
            </a:endParaRPr>
          </a:p>
        </p:txBody>
      </p:sp>
      <p:sp>
        <p:nvSpPr>
          <p:cNvPr id="3"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37490" y="5445125"/>
            <a:ext cx="8781415" cy="9220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市局发证：</a:t>
            </a: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17</a:t>
            </a: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家；铅酸电池试点单位：</a:t>
            </a: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10</a:t>
            </a: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家；区级发放收集证：</a:t>
            </a: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19</a:t>
            </a: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家。</a:t>
            </a:r>
            <a:endParaRPr kumimoji="0" lang="zh-CN" altLang="en-US" sz="1800" b="0" i="0" u="none" strike="noStrike" kern="1200" cap="none" spc="0" normalizeH="0" baseline="0" noProof="0" dirty="0">
              <a:ln>
                <a:noFill/>
              </a:ln>
              <a:solidFill>
                <a:srgbClr val="000066"/>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北京市危险废物经营单位一览表路径（定期更新）：北京市生态环境局官网-搜索“</a:t>
            </a:r>
            <a:r>
              <a:rPr kumimoji="0" lang="zh-CN" altLang="en-US" sz="1800" b="1" i="0" u="none" strike="noStrike" kern="1200" cap="none" spc="0" normalizeH="0" baseline="0" noProof="0" dirty="0">
                <a:ln>
                  <a:noFill/>
                </a:ln>
                <a:solidFill>
                  <a:srgbClr val="000066"/>
                </a:solidFill>
                <a:effectLst/>
                <a:uLnTx/>
                <a:uFillTx/>
                <a:latin typeface="+mn-ea"/>
                <a:ea typeface="+mn-ea"/>
                <a:cs typeface="+mn-cs"/>
              </a:rPr>
              <a:t>危险废物许可证</a:t>
            </a: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 ”</a:t>
            </a:r>
            <a:r>
              <a:rPr kumimoji="0" lang="en-US" altLang="zh-CN" sz="1800" b="0" i="0" u="none" strike="noStrike" kern="1200" cap="none" spc="0" normalizeH="0" baseline="0" noProof="0" dirty="0">
                <a:ln>
                  <a:noFill/>
                </a:ln>
                <a:solidFill>
                  <a:srgbClr val="000066"/>
                </a:solidFill>
                <a:effectLst/>
                <a:uLnTx/>
                <a:uFillTx/>
                <a:latin typeface="+mn-ea"/>
                <a:ea typeface="+mn-ea"/>
                <a:cs typeface="+mn-cs"/>
              </a:rPr>
              <a:t>-</a:t>
            </a:r>
            <a:r>
              <a:rPr kumimoji="0" lang="zh-CN" altLang="en-US" sz="1800" b="0" i="0" u="none" strike="noStrike" kern="1200" cap="none" spc="0" normalizeH="0" baseline="0" noProof="0" dirty="0">
                <a:ln>
                  <a:noFill/>
                </a:ln>
                <a:solidFill>
                  <a:srgbClr val="000066"/>
                </a:solidFill>
                <a:effectLst/>
                <a:uLnTx/>
                <a:uFillTx/>
                <a:latin typeface="+mn-ea"/>
                <a:ea typeface="+mn-ea"/>
                <a:cs typeface="+mn-cs"/>
              </a:rPr>
              <a:t>找到“北京市持有《危险废物经营许可证》单位一览表”最新版本 </a:t>
            </a:r>
            <a:endParaRPr kumimoji="0" lang="zh-CN" altLang="en-US" sz="1800" b="0" i="0" u="none" strike="noStrike" kern="1200" cap="none" spc="0" normalizeH="0" baseline="0" noProof="0" dirty="0">
              <a:ln>
                <a:noFill/>
              </a:ln>
              <a:solidFill>
                <a:srgbClr val="000066"/>
              </a:solidFill>
              <a:effectLst/>
              <a:uLnTx/>
              <a:uFillTx/>
              <a:latin typeface="+mn-ea"/>
              <a:ea typeface="+mn-ea"/>
              <a:cs typeface="+mn-cs"/>
            </a:endParaRPr>
          </a:p>
        </p:txBody>
      </p:sp>
      <p:pic>
        <p:nvPicPr>
          <p:cNvPr id="2" name="图片 1"/>
          <p:cNvPicPr>
            <a:picLocks noChangeAspect="true"/>
          </p:cNvPicPr>
          <p:nvPr/>
        </p:nvPicPr>
        <p:blipFill>
          <a:blip r:embed="rId1"/>
          <a:stretch>
            <a:fillRect/>
          </a:stretch>
        </p:blipFill>
        <p:spPr>
          <a:xfrm>
            <a:off x="494030" y="1061085"/>
            <a:ext cx="8051800" cy="4180205"/>
          </a:xfrm>
          <a:prstGeom prst="rect">
            <a:avLst/>
          </a:prstGeom>
        </p:spPr>
      </p:pic>
      <p:sp>
        <p:nvSpPr>
          <p:cNvPr id="4" name="标题 1"/>
          <p:cNvSpPr txBox="true"/>
          <p:nvPr/>
        </p:nvSpPr>
        <p:spPr bwMode="auto">
          <a:xfrm>
            <a:off x="457200" y="277813"/>
            <a:ext cx="8229600" cy="941388"/>
          </a:xfrm>
          <a:prstGeom prst="rect">
            <a:avLst/>
          </a:prstGeom>
          <a:noFill/>
          <a:ln>
            <a:noFill/>
          </a:ln>
        </p:spPr>
        <p:txBody>
          <a:bodyPr anchor="ctr"/>
          <a:lstStyle>
            <a:lvl1pPr algn="l" defTabSz="684530" rtl="0" eaLnBrk="0" fontAlgn="base" hangingPunct="0">
              <a:lnSpc>
                <a:spcPct val="90000"/>
              </a:lnSpc>
              <a:spcBef>
                <a:spcPct val="0"/>
              </a:spcBef>
              <a:spcAft>
                <a:spcPct val="0"/>
              </a:spcAft>
              <a:defRPr sz="3300">
                <a:solidFill>
                  <a:srgbClr val="FFC000"/>
                </a:solidFill>
                <a:latin typeface="+mj-lt"/>
                <a:ea typeface="+mj-ea"/>
                <a:cs typeface="+mj-cs"/>
              </a:defRPr>
            </a:lvl1pPr>
            <a:lvl2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2pPr>
            <a:lvl3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3pPr>
            <a:lvl4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4pPr>
            <a:lvl5pPr algn="l" defTabSz="684530" rtl="0" eaLnBrk="0" fontAlgn="base" hangingPunct="0">
              <a:lnSpc>
                <a:spcPct val="90000"/>
              </a:lnSpc>
              <a:spcBef>
                <a:spcPct val="0"/>
              </a:spcBef>
              <a:spcAft>
                <a:spcPct val="0"/>
              </a:spcAft>
              <a:defRPr sz="3300">
                <a:solidFill>
                  <a:srgbClr val="FFC000"/>
                </a:solidFill>
                <a:latin typeface="微软雅黑" panose="020B0503020204020204" pitchFamily="34" charset="-122"/>
                <a:ea typeface="黑体" panose="02010609060101010101" charset="-122"/>
              </a:defRPr>
            </a:lvl5pPr>
            <a:lvl6pPr marL="4572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6pPr>
            <a:lvl7pPr marL="9144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7pPr>
            <a:lvl8pPr marL="13716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8pPr>
            <a:lvl9pPr marL="1828800" algn="l" defTabSz="912495" rtl="0" eaLnBrk="0" fontAlgn="base" hangingPunct="0">
              <a:lnSpc>
                <a:spcPct val="90000"/>
              </a:lnSpc>
              <a:spcBef>
                <a:spcPct val="0"/>
              </a:spcBef>
              <a:spcAft>
                <a:spcPct val="0"/>
              </a:spcAft>
              <a:defRPr sz="4400">
                <a:solidFill>
                  <a:srgbClr val="FFC000"/>
                </a:solidFill>
                <a:latin typeface="微软雅黑" panose="020B0503020204020204" pitchFamily="34" charset="-122"/>
                <a:ea typeface="黑体" panose="02010609060101010101" charset="-122"/>
              </a:defRPr>
            </a:lvl9pPr>
          </a:lstStyle>
          <a:p>
            <a:pPr marL="0" marR="0" lvl="0" indent="0" algn="l" defTabSz="684530" rtl="0" eaLnBrk="0" fontAlgn="base" latinLnBrk="0" hangingPunct="0">
              <a:lnSpc>
                <a:spcPct val="90000"/>
              </a:lnSpc>
              <a:spcBef>
                <a:spcPct val="0"/>
              </a:spcBef>
              <a:spcAft>
                <a:spcPct val="0"/>
              </a:spcAft>
              <a:buClrTx/>
              <a:buSzTx/>
              <a:buFontTx/>
              <a:buNone/>
              <a:defRPr/>
            </a:pPr>
            <a:r>
              <a:rPr kumimoji="0" lang="zh-CN" altLang="en-US" sz="3300" b="0" i="0" u="none" strike="noStrike" kern="0" cap="none" spc="0" normalizeH="0" baseline="0" noProof="0" dirty="0">
                <a:ln>
                  <a:noFill/>
                </a:ln>
                <a:solidFill>
                  <a:srgbClr val="FFC000"/>
                </a:solidFill>
                <a:effectLst/>
                <a:uLnTx/>
                <a:uFillTx/>
                <a:latin typeface="+mj-lt"/>
                <a:ea typeface="+mj-ea"/>
                <a:cs typeface="+mj-cs"/>
              </a:rPr>
              <a:t>三、管理要求</a:t>
            </a:r>
            <a:endParaRPr kumimoji="0" lang="zh-CN" altLang="en-US" sz="3300" b="0" i="0" u="none" strike="noStrike" kern="0" cap="none" spc="0" normalizeH="0" baseline="0" noProof="0" dirty="0">
              <a:ln>
                <a:noFill/>
              </a:ln>
              <a:solidFill>
                <a:srgbClr val="FFC000"/>
              </a:solidFill>
              <a:effectLst/>
              <a:uLnTx/>
              <a:uFillTx/>
              <a:latin typeface="+mj-lt"/>
              <a:ea typeface="+mj-ea"/>
              <a:cs typeface="+mj-c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true"/>
          </p:cNvSpPr>
          <p:nvPr>
            <p:ph type="title"/>
          </p:nvPr>
        </p:nvSpPr>
        <p:spPr/>
        <p:txBody>
          <a:bodyPr vert="horz" wrap="square" lIns="91440" tIns="45720" rIns="91440" bIns="45720" anchor="ctr"/>
          <a:p>
            <a:r>
              <a:rPr lang="zh-CN" altLang="en-US" dirty="0"/>
              <a:t>三、管理要求</a:t>
            </a:r>
            <a:endParaRPr lang="zh-CN" altLang="en-US" dirty="0"/>
          </a:p>
        </p:txBody>
      </p:sp>
      <p:sp>
        <p:nvSpPr>
          <p:cNvPr id="10" name="矩形 9"/>
          <p:cNvSpPr/>
          <p:nvPr/>
        </p:nvSpPr>
        <p:spPr>
          <a:xfrm>
            <a:off x="504825" y="1341438"/>
            <a:ext cx="7993063" cy="48926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000066"/>
                </a:solidFill>
                <a:effectLst/>
                <a:uLnTx/>
                <a:uFillTx/>
                <a:latin typeface="+mn-ea"/>
                <a:ea typeface="+mn-ea"/>
                <a:cs typeface="+mn-cs"/>
              </a:rPr>
              <a:t>《</a:t>
            </a:r>
            <a:r>
              <a:rPr kumimoji="0" lang="zh-CN" altLang="en-US" sz="2400" b="0" i="0" u="none" strike="noStrike" kern="0" cap="none" spc="0" normalizeH="0" baseline="0" noProof="0" dirty="0">
                <a:ln>
                  <a:noFill/>
                </a:ln>
                <a:solidFill>
                  <a:srgbClr val="000066"/>
                </a:solidFill>
                <a:effectLst/>
                <a:uLnTx/>
                <a:uFillTx/>
                <a:latin typeface="+mn-ea"/>
                <a:ea typeface="+mn-ea"/>
                <a:cs typeface="+mn-cs"/>
              </a:rPr>
              <a:t>北京市危险废物污染环境防治条例</a:t>
            </a:r>
            <a:r>
              <a:rPr kumimoji="0" lang="en-US" altLang="zh-CN" sz="2400" b="0" i="0" u="none" strike="noStrike" kern="0" cap="none" spc="0" normalizeH="0" baseline="0" noProof="0" dirty="0">
                <a:ln>
                  <a:noFill/>
                </a:ln>
                <a:solidFill>
                  <a:srgbClr val="000066"/>
                </a:solidFill>
                <a:effectLst/>
                <a:uLnTx/>
                <a:uFillTx/>
                <a:latin typeface="+mn-ea"/>
                <a:ea typeface="+mn-ea"/>
                <a:cs typeface="+mn-cs"/>
              </a:rPr>
              <a:t>》</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第三十二条　</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设立实验室的企业、学校、科研机构及其他相关单位应当建立健全实验室产生的</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危险废物管理制度</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，加强对危险废物的管理，依法收集、贮存、运输、利用、处置实验室危险废物，</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将危险废物</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处置费</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用纳入教学活动、科研项目预算，明确负责实验室危险废物管理的机构或者人员。</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实验室应当建立</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危险废物管理台账</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，危险废物管理人员应当定期对贮存设施、场所进行检查。</a:t>
            </a:r>
            <a:endParaRPr kumimoji="0" lang="en-US" altLang="zh-CN" sz="2400" b="0" i="0" u="none" strike="noStrike" kern="1200" cap="none" spc="0" normalizeH="0" baseline="0" noProof="0" dirty="0">
              <a:ln>
                <a:noFill/>
              </a:ln>
              <a:solidFill>
                <a:srgbClr val="000066"/>
              </a:solidFill>
              <a:effectLst/>
              <a:uLnTx/>
              <a:uFillTx/>
              <a:latin typeface="+mn-ea"/>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实验室产生的过期、失效及多余药剂应当设置</a:t>
            </a:r>
            <a:r>
              <a:rPr kumimoji="0" lang="zh-CN" altLang="en-US" sz="2400" b="0" i="0" u="none" strike="noStrike" kern="1200" cap="none" spc="0" normalizeH="0" baseline="0" noProof="0" dirty="0">
                <a:ln>
                  <a:noFill/>
                </a:ln>
                <a:solidFill>
                  <a:srgbClr val="FF0000"/>
                </a:solidFill>
                <a:effectLst/>
                <a:uLnTx/>
                <a:uFillTx/>
                <a:latin typeface="+mn-ea"/>
                <a:ea typeface="+mn-ea"/>
                <a:cs typeface="+mn-cs"/>
              </a:rPr>
              <a:t>专门的贮存场所</a:t>
            </a:r>
            <a:r>
              <a:rPr kumimoji="0" lang="zh-CN" altLang="en-US" sz="2400" b="0" i="0" u="none" strike="noStrike" kern="1200" cap="none" spc="0" normalizeH="0" baseline="0" noProof="0" dirty="0">
                <a:ln>
                  <a:noFill/>
                </a:ln>
                <a:solidFill>
                  <a:srgbClr val="000066"/>
                </a:solidFill>
                <a:effectLst/>
                <a:uLnTx/>
                <a:uFillTx/>
                <a:latin typeface="+mn-ea"/>
                <a:ea typeface="+mn-ea"/>
                <a:cs typeface="+mn-cs"/>
              </a:rPr>
              <a:t>分类存放，不得随意丢弃、填埋。</a:t>
            </a:r>
            <a:endParaRPr kumimoji="0" lang="zh-CN" altLang="en-US" sz="2400" b="0" i="0" u="none" strike="noStrike" kern="1200" cap="none" spc="0" normalizeH="0" baseline="0" noProof="0" dirty="0">
              <a:ln>
                <a:noFill/>
              </a:ln>
              <a:solidFill>
                <a:srgbClr val="000066"/>
              </a:solidFill>
              <a:effectLst/>
              <a:uLnTx/>
              <a:uFillTx/>
              <a:latin typeface="+mn-ea"/>
              <a:ea typeface="+mn-ea"/>
              <a:cs typeface="+mn-cs"/>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4"/>
          <p:cNvSpPr>
            <a:spLocks noGrp="true"/>
          </p:cNvSpPr>
          <p:nvPr>
            <p:ph type="title" idx="4294967295"/>
          </p:nvPr>
        </p:nvSpPr>
        <p:spPr>
          <a:xfrm>
            <a:off x="1571625" y="2430463"/>
            <a:ext cx="6172200" cy="1714500"/>
          </a:xfrm>
        </p:spPr>
        <p:txBody>
          <a:bodyPr vert="horz" wrap="square" lIns="68592" tIns="34296" rIns="68592" bIns="34296" anchor="ctr"/>
          <a:p>
            <a:pPr algn="ctr"/>
            <a:r>
              <a:rPr lang="zh-CN" altLang="en-US" sz="3600" dirty="0">
                <a:solidFill>
                  <a:srgbClr val="002060"/>
                </a:solidFill>
                <a:latin typeface="黑体" panose="02010609060101010101" charset="-122"/>
              </a:rPr>
              <a:t>感谢聆听，谢谢。</a:t>
            </a:r>
            <a:br>
              <a:rPr lang="zh-CN" altLang="en-US" sz="3600" dirty="0">
                <a:solidFill>
                  <a:srgbClr val="0070C0"/>
                </a:solidFill>
                <a:latin typeface="黑体" panose="02010609060101010101" charset="-122"/>
              </a:rPr>
            </a:br>
            <a:endParaRPr lang="zh-CN" altLang="en-US" dirty="0">
              <a:solidFill>
                <a:srgbClr val="0070C0"/>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true"/>
          </p:cNvSpPr>
          <p:nvPr>
            <p:ph type="title"/>
          </p:nvPr>
        </p:nvSpPr>
        <p:spPr/>
        <p:txBody>
          <a:bodyPr vert="horz" wrap="square" lIns="91440" tIns="45720" rIns="91440" bIns="45720" anchor="ctr"/>
          <a:p>
            <a:r>
              <a:rPr lang="zh-CN" altLang="en-US" dirty="0"/>
              <a:t>一、基本概念</a:t>
            </a:r>
            <a:endParaRPr lang="zh-CN" altLang="en-US" dirty="0"/>
          </a:p>
        </p:txBody>
      </p:sp>
      <p:grpSp>
        <p:nvGrpSpPr>
          <p:cNvPr id="58" name="Group 3"/>
          <p:cNvGrpSpPr/>
          <p:nvPr/>
        </p:nvGrpSpPr>
        <p:grpSpPr>
          <a:xfrm>
            <a:off x="573088" y="1219200"/>
            <a:ext cx="8070850" cy="4805363"/>
            <a:chOff x="2144" y="144616"/>
            <a:chExt cx="8861269" cy="4686214"/>
          </a:xfrm>
        </p:grpSpPr>
        <p:sp>
          <p:nvSpPr>
            <p:cNvPr id="59" name="未知"/>
            <p:cNvSpPr/>
            <p:nvPr/>
          </p:nvSpPr>
          <p:spPr bwMode="auto">
            <a:xfrm>
              <a:off x="4201603" y="3262807"/>
              <a:ext cx="381768" cy="91440"/>
            </a:xfrm>
            <a:custGeom>
              <a:avLst/>
              <a:gdLst>
                <a:gd name="T0" fmla="*/ 0 w 381768"/>
                <a:gd name="T1" fmla="*/ 45720 h 91440"/>
                <a:gd name="T2" fmla="*/ 381768 w 381768"/>
                <a:gd name="T3" fmla="*/ 45720 h 91440"/>
                <a:gd name="T4" fmla="*/ 0 60000 65536"/>
                <a:gd name="T5" fmla="*/ 0 60000 65536"/>
                <a:gd name="T6" fmla="*/ 0 w 381768"/>
                <a:gd name="T7" fmla="*/ 0 h 91440"/>
                <a:gd name="T8" fmla="*/ 381768 w 381768"/>
                <a:gd name="T9" fmla="*/ 91440 h 91440"/>
              </a:gdLst>
              <a:ahLst/>
              <a:cxnLst>
                <a:cxn ang="T4">
                  <a:pos x="T0" y="T1"/>
                </a:cxn>
                <a:cxn ang="T5">
                  <a:pos x="T2" y="T3"/>
                </a:cxn>
              </a:cxnLst>
              <a:rect l="T6" t="T7" r="T8" b="T9"/>
              <a:pathLst>
                <a:path w="381768" h="91440">
                  <a:moveTo>
                    <a:pt x="0" y="45720"/>
                  </a:moveTo>
                  <a:lnTo>
                    <a:pt x="381768" y="45720"/>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0" name="未知"/>
            <p:cNvSpPr/>
            <p:nvPr/>
          </p:nvSpPr>
          <p:spPr bwMode="auto">
            <a:xfrm>
              <a:off x="1910989" y="2692924"/>
              <a:ext cx="381768" cy="615602"/>
            </a:xfrm>
            <a:custGeom>
              <a:avLst/>
              <a:gdLst>
                <a:gd name="T0" fmla="*/ 0 w 381768"/>
                <a:gd name="T1" fmla="*/ 0 h 615602"/>
                <a:gd name="T2" fmla="*/ 190884 w 381768"/>
                <a:gd name="T3" fmla="*/ 0 h 615602"/>
                <a:gd name="T4" fmla="*/ 190884 w 381768"/>
                <a:gd name="T5" fmla="*/ 615602 h 615602"/>
                <a:gd name="T6" fmla="*/ 381768 w 381768"/>
                <a:gd name="T7" fmla="*/ 615602 h 615602"/>
                <a:gd name="T8" fmla="*/ 0 60000 65536"/>
                <a:gd name="T9" fmla="*/ 0 60000 65536"/>
                <a:gd name="T10" fmla="*/ 0 60000 65536"/>
                <a:gd name="T11" fmla="*/ 0 60000 65536"/>
                <a:gd name="T12" fmla="*/ 0 w 381768"/>
                <a:gd name="T13" fmla="*/ 0 h 615602"/>
                <a:gd name="T14" fmla="*/ 381768 w 381768"/>
                <a:gd name="T15" fmla="*/ 615602 h 615602"/>
              </a:gdLst>
              <a:ahLst/>
              <a:cxnLst>
                <a:cxn ang="T8">
                  <a:pos x="T0" y="T1"/>
                </a:cxn>
                <a:cxn ang="T9">
                  <a:pos x="T2" y="T3"/>
                </a:cxn>
                <a:cxn ang="T10">
                  <a:pos x="T4" y="T5"/>
                </a:cxn>
                <a:cxn ang="T11">
                  <a:pos x="T6" y="T7"/>
                </a:cxn>
              </a:cxnLst>
              <a:rect l="T12" t="T13" r="T14" b="T15"/>
              <a:pathLst>
                <a:path w="381768" h="615602">
                  <a:moveTo>
                    <a:pt x="0" y="0"/>
                  </a:moveTo>
                  <a:lnTo>
                    <a:pt x="190884" y="0"/>
                  </a:lnTo>
                  <a:lnTo>
                    <a:pt x="190884" y="615602"/>
                  </a:lnTo>
                  <a:lnTo>
                    <a:pt x="381768" y="615602"/>
                  </a:lnTo>
                </a:path>
              </a:pathLst>
            </a:custGeom>
            <a:noFill/>
            <a:ln w="25400" cap="flat" cmpd="sng">
              <a:solidFill>
                <a:srgbClr val="277A21"/>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1" name="未知"/>
            <p:cNvSpPr/>
            <p:nvPr/>
          </p:nvSpPr>
          <p:spPr bwMode="auto">
            <a:xfrm>
              <a:off x="6492217" y="2487724"/>
              <a:ext cx="381768" cy="2052008"/>
            </a:xfrm>
            <a:custGeom>
              <a:avLst/>
              <a:gdLst>
                <a:gd name="T0" fmla="*/ 0 w 381768"/>
                <a:gd name="T1" fmla="*/ 0 h 2052008"/>
                <a:gd name="T2" fmla="*/ 190884 w 381768"/>
                <a:gd name="T3" fmla="*/ 0 h 2052008"/>
                <a:gd name="T4" fmla="*/ 190884 w 381768"/>
                <a:gd name="T5" fmla="*/ 2052008 h 2052008"/>
                <a:gd name="T6" fmla="*/ 381768 w 381768"/>
                <a:gd name="T7" fmla="*/ 2052008 h 2052008"/>
                <a:gd name="T8" fmla="*/ 0 60000 65536"/>
                <a:gd name="T9" fmla="*/ 0 60000 65536"/>
                <a:gd name="T10" fmla="*/ 0 60000 65536"/>
                <a:gd name="T11" fmla="*/ 0 60000 65536"/>
                <a:gd name="T12" fmla="*/ 0 w 381768"/>
                <a:gd name="T13" fmla="*/ 0 h 2052008"/>
                <a:gd name="T14" fmla="*/ 381768 w 381768"/>
                <a:gd name="T15" fmla="*/ 2052008 h 2052008"/>
              </a:gdLst>
              <a:ahLst/>
              <a:cxnLst>
                <a:cxn ang="T8">
                  <a:pos x="T0" y="T1"/>
                </a:cxn>
                <a:cxn ang="T9">
                  <a:pos x="T2" y="T3"/>
                </a:cxn>
                <a:cxn ang="T10">
                  <a:pos x="T4" y="T5"/>
                </a:cxn>
                <a:cxn ang="T11">
                  <a:pos x="T6" y="T7"/>
                </a:cxn>
              </a:cxnLst>
              <a:rect l="T12" t="T13" r="T14" b="T15"/>
              <a:pathLst>
                <a:path w="381768" h="2052008">
                  <a:moveTo>
                    <a:pt x="0" y="0"/>
                  </a:moveTo>
                  <a:lnTo>
                    <a:pt x="190884" y="0"/>
                  </a:lnTo>
                  <a:lnTo>
                    <a:pt x="190884" y="2052008"/>
                  </a:lnTo>
                  <a:lnTo>
                    <a:pt x="381768" y="2052008"/>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2" name="未知"/>
            <p:cNvSpPr/>
            <p:nvPr/>
          </p:nvSpPr>
          <p:spPr bwMode="auto">
            <a:xfrm>
              <a:off x="6492217" y="2487724"/>
              <a:ext cx="381768" cy="1231204"/>
            </a:xfrm>
            <a:custGeom>
              <a:avLst/>
              <a:gdLst>
                <a:gd name="T0" fmla="*/ 0 w 381768"/>
                <a:gd name="T1" fmla="*/ 0 h 1231204"/>
                <a:gd name="T2" fmla="*/ 190884 w 381768"/>
                <a:gd name="T3" fmla="*/ 0 h 1231204"/>
                <a:gd name="T4" fmla="*/ 190884 w 381768"/>
                <a:gd name="T5" fmla="*/ 1231204 h 1231204"/>
                <a:gd name="T6" fmla="*/ 381768 w 381768"/>
                <a:gd name="T7" fmla="*/ 1231204 h 1231204"/>
                <a:gd name="T8" fmla="*/ 0 60000 65536"/>
                <a:gd name="T9" fmla="*/ 0 60000 65536"/>
                <a:gd name="T10" fmla="*/ 0 60000 65536"/>
                <a:gd name="T11" fmla="*/ 0 60000 65536"/>
                <a:gd name="T12" fmla="*/ 0 w 381768"/>
                <a:gd name="T13" fmla="*/ 0 h 1231204"/>
                <a:gd name="T14" fmla="*/ 381768 w 381768"/>
                <a:gd name="T15" fmla="*/ 1231204 h 1231204"/>
              </a:gdLst>
              <a:ahLst/>
              <a:cxnLst>
                <a:cxn ang="T8">
                  <a:pos x="T0" y="T1"/>
                </a:cxn>
                <a:cxn ang="T9">
                  <a:pos x="T2" y="T3"/>
                </a:cxn>
                <a:cxn ang="T10">
                  <a:pos x="T4" y="T5"/>
                </a:cxn>
                <a:cxn ang="T11">
                  <a:pos x="T6" y="T7"/>
                </a:cxn>
              </a:cxnLst>
              <a:rect l="T12" t="T13" r="T14" b="T15"/>
              <a:pathLst>
                <a:path w="381768" h="1231204">
                  <a:moveTo>
                    <a:pt x="0" y="0"/>
                  </a:moveTo>
                  <a:lnTo>
                    <a:pt x="190884" y="0"/>
                  </a:lnTo>
                  <a:lnTo>
                    <a:pt x="190884" y="1231204"/>
                  </a:lnTo>
                  <a:lnTo>
                    <a:pt x="381768" y="1231204"/>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3" name="未知"/>
            <p:cNvSpPr/>
            <p:nvPr/>
          </p:nvSpPr>
          <p:spPr bwMode="auto">
            <a:xfrm>
              <a:off x="6492217" y="2487724"/>
              <a:ext cx="381768" cy="410401"/>
            </a:xfrm>
            <a:custGeom>
              <a:avLst/>
              <a:gdLst>
                <a:gd name="T0" fmla="*/ 0 w 381768"/>
                <a:gd name="T1" fmla="*/ 0 h 410401"/>
                <a:gd name="T2" fmla="*/ 190884 w 381768"/>
                <a:gd name="T3" fmla="*/ 0 h 410401"/>
                <a:gd name="T4" fmla="*/ 190884 w 381768"/>
                <a:gd name="T5" fmla="*/ 410401 h 410401"/>
                <a:gd name="T6" fmla="*/ 381768 w 381768"/>
                <a:gd name="T7" fmla="*/ 410401 h 410401"/>
                <a:gd name="T8" fmla="*/ 0 60000 65536"/>
                <a:gd name="T9" fmla="*/ 0 60000 65536"/>
                <a:gd name="T10" fmla="*/ 0 60000 65536"/>
                <a:gd name="T11" fmla="*/ 0 60000 65536"/>
                <a:gd name="T12" fmla="*/ 0 w 381768"/>
                <a:gd name="T13" fmla="*/ 0 h 410401"/>
                <a:gd name="T14" fmla="*/ 381768 w 381768"/>
                <a:gd name="T15" fmla="*/ 410401 h 410401"/>
              </a:gdLst>
              <a:ahLst/>
              <a:cxnLst>
                <a:cxn ang="T8">
                  <a:pos x="T0" y="T1"/>
                </a:cxn>
                <a:cxn ang="T9">
                  <a:pos x="T2" y="T3"/>
                </a:cxn>
                <a:cxn ang="T10">
                  <a:pos x="T4" y="T5"/>
                </a:cxn>
                <a:cxn ang="T11">
                  <a:pos x="T6" y="T7"/>
                </a:cxn>
              </a:cxnLst>
              <a:rect l="T12" t="T13" r="T14" b="T15"/>
              <a:pathLst>
                <a:path w="381768" h="410401">
                  <a:moveTo>
                    <a:pt x="0" y="0"/>
                  </a:moveTo>
                  <a:lnTo>
                    <a:pt x="190884" y="0"/>
                  </a:lnTo>
                  <a:lnTo>
                    <a:pt x="190884" y="410401"/>
                  </a:lnTo>
                  <a:lnTo>
                    <a:pt x="381768" y="410401"/>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4" name="未知"/>
            <p:cNvSpPr/>
            <p:nvPr/>
          </p:nvSpPr>
          <p:spPr bwMode="auto">
            <a:xfrm>
              <a:off x="6492217" y="2077322"/>
              <a:ext cx="381768" cy="410401"/>
            </a:xfrm>
            <a:custGeom>
              <a:avLst/>
              <a:gdLst>
                <a:gd name="T0" fmla="*/ 0 w 381768"/>
                <a:gd name="T1" fmla="*/ 410401 h 410401"/>
                <a:gd name="T2" fmla="*/ 190884 w 381768"/>
                <a:gd name="T3" fmla="*/ 410401 h 410401"/>
                <a:gd name="T4" fmla="*/ 190884 w 381768"/>
                <a:gd name="T5" fmla="*/ 0 h 410401"/>
                <a:gd name="T6" fmla="*/ 381768 w 381768"/>
                <a:gd name="T7" fmla="*/ 0 h 410401"/>
                <a:gd name="T8" fmla="*/ 0 60000 65536"/>
                <a:gd name="T9" fmla="*/ 0 60000 65536"/>
                <a:gd name="T10" fmla="*/ 0 60000 65536"/>
                <a:gd name="T11" fmla="*/ 0 60000 65536"/>
                <a:gd name="T12" fmla="*/ 0 w 381768"/>
                <a:gd name="T13" fmla="*/ 0 h 410401"/>
                <a:gd name="T14" fmla="*/ 381768 w 381768"/>
                <a:gd name="T15" fmla="*/ 410401 h 410401"/>
              </a:gdLst>
              <a:ahLst/>
              <a:cxnLst>
                <a:cxn ang="T8">
                  <a:pos x="T0" y="T1"/>
                </a:cxn>
                <a:cxn ang="T9">
                  <a:pos x="T2" y="T3"/>
                </a:cxn>
                <a:cxn ang="T10">
                  <a:pos x="T4" y="T5"/>
                </a:cxn>
                <a:cxn ang="T11">
                  <a:pos x="T6" y="T7"/>
                </a:cxn>
              </a:cxnLst>
              <a:rect l="T12" t="T13" r="T14" b="T15"/>
              <a:pathLst>
                <a:path w="381768" h="410401">
                  <a:moveTo>
                    <a:pt x="0" y="410401"/>
                  </a:moveTo>
                  <a:lnTo>
                    <a:pt x="190884" y="410401"/>
                  </a:lnTo>
                  <a:lnTo>
                    <a:pt x="190884" y="0"/>
                  </a:lnTo>
                  <a:lnTo>
                    <a:pt x="381768" y="0"/>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5" name="未知"/>
            <p:cNvSpPr/>
            <p:nvPr/>
          </p:nvSpPr>
          <p:spPr bwMode="auto">
            <a:xfrm>
              <a:off x="6492217" y="1256519"/>
              <a:ext cx="381768" cy="1231204"/>
            </a:xfrm>
            <a:custGeom>
              <a:avLst/>
              <a:gdLst>
                <a:gd name="T0" fmla="*/ 0 w 381768"/>
                <a:gd name="T1" fmla="*/ 1231204 h 1231204"/>
                <a:gd name="T2" fmla="*/ 190884 w 381768"/>
                <a:gd name="T3" fmla="*/ 1231204 h 1231204"/>
                <a:gd name="T4" fmla="*/ 190884 w 381768"/>
                <a:gd name="T5" fmla="*/ 0 h 1231204"/>
                <a:gd name="T6" fmla="*/ 381768 w 381768"/>
                <a:gd name="T7" fmla="*/ 0 h 1231204"/>
                <a:gd name="T8" fmla="*/ 0 60000 65536"/>
                <a:gd name="T9" fmla="*/ 0 60000 65536"/>
                <a:gd name="T10" fmla="*/ 0 60000 65536"/>
                <a:gd name="T11" fmla="*/ 0 60000 65536"/>
                <a:gd name="T12" fmla="*/ 0 w 381768"/>
                <a:gd name="T13" fmla="*/ 0 h 1231204"/>
                <a:gd name="T14" fmla="*/ 381768 w 381768"/>
                <a:gd name="T15" fmla="*/ 1231204 h 1231204"/>
              </a:gdLst>
              <a:ahLst/>
              <a:cxnLst>
                <a:cxn ang="T8">
                  <a:pos x="T0" y="T1"/>
                </a:cxn>
                <a:cxn ang="T9">
                  <a:pos x="T2" y="T3"/>
                </a:cxn>
                <a:cxn ang="T10">
                  <a:pos x="T4" y="T5"/>
                </a:cxn>
                <a:cxn ang="T11">
                  <a:pos x="T6" y="T7"/>
                </a:cxn>
              </a:cxnLst>
              <a:rect l="T12" t="T13" r="T14" b="T15"/>
              <a:pathLst>
                <a:path w="381768" h="1231204">
                  <a:moveTo>
                    <a:pt x="0" y="1231204"/>
                  </a:moveTo>
                  <a:lnTo>
                    <a:pt x="190884" y="1231204"/>
                  </a:lnTo>
                  <a:lnTo>
                    <a:pt x="190884" y="0"/>
                  </a:lnTo>
                  <a:lnTo>
                    <a:pt x="381768" y="0"/>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6" name="未知"/>
            <p:cNvSpPr/>
            <p:nvPr/>
          </p:nvSpPr>
          <p:spPr bwMode="auto">
            <a:xfrm>
              <a:off x="6492217" y="435715"/>
              <a:ext cx="381768" cy="2052008"/>
            </a:xfrm>
            <a:custGeom>
              <a:avLst/>
              <a:gdLst>
                <a:gd name="T0" fmla="*/ 0 w 381768"/>
                <a:gd name="T1" fmla="*/ 2052008 h 2052008"/>
                <a:gd name="T2" fmla="*/ 190884 w 381768"/>
                <a:gd name="T3" fmla="*/ 2052008 h 2052008"/>
                <a:gd name="T4" fmla="*/ 190884 w 381768"/>
                <a:gd name="T5" fmla="*/ 0 h 2052008"/>
                <a:gd name="T6" fmla="*/ 381768 w 381768"/>
                <a:gd name="T7" fmla="*/ 0 h 2052008"/>
                <a:gd name="T8" fmla="*/ 0 60000 65536"/>
                <a:gd name="T9" fmla="*/ 0 60000 65536"/>
                <a:gd name="T10" fmla="*/ 0 60000 65536"/>
                <a:gd name="T11" fmla="*/ 0 60000 65536"/>
                <a:gd name="T12" fmla="*/ 0 w 381768"/>
                <a:gd name="T13" fmla="*/ 0 h 2052008"/>
                <a:gd name="T14" fmla="*/ 381768 w 381768"/>
                <a:gd name="T15" fmla="*/ 2052008 h 2052008"/>
              </a:gdLst>
              <a:ahLst/>
              <a:cxnLst>
                <a:cxn ang="T8">
                  <a:pos x="T0" y="T1"/>
                </a:cxn>
                <a:cxn ang="T9">
                  <a:pos x="T2" y="T3"/>
                </a:cxn>
                <a:cxn ang="T10">
                  <a:pos x="T4" y="T5"/>
                </a:cxn>
                <a:cxn ang="T11">
                  <a:pos x="T6" y="T7"/>
                </a:cxn>
              </a:cxnLst>
              <a:rect l="T12" t="T13" r="T14" b="T15"/>
              <a:pathLst>
                <a:path w="381768" h="2052008">
                  <a:moveTo>
                    <a:pt x="0" y="2052008"/>
                  </a:moveTo>
                  <a:lnTo>
                    <a:pt x="190884" y="2052008"/>
                  </a:lnTo>
                  <a:lnTo>
                    <a:pt x="190884" y="0"/>
                  </a:lnTo>
                  <a:lnTo>
                    <a:pt x="381768" y="0"/>
                  </a:lnTo>
                </a:path>
              </a:pathLst>
            </a:custGeom>
            <a:solidFill>
              <a:srgbClr val="FFFFFF"/>
            </a:solidFill>
            <a:ln w="25400" cap="flat" cmpd="sng">
              <a:solidFill>
                <a:srgbClr val="2B8B22"/>
              </a:solidFill>
              <a:beve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7" name="未知"/>
            <p:cNvSpPr/>
            <p:nvPr/>
          </p:nvSpPr>
          <p:spPr bwMode="auto">
            <a:xfrm>
              <a:off x="4201603" y="2077322"/>
              <a:ext cx="381768" cy="410401"/>
            </a:xfrm>
            <a:custGeom>
              <a:avLst/>
              <a:gdLst>
                <a:gd name="T0" fmla="*/ 0 w 381768"/>
                <a:gd name="T1" fmla="*/ 0 h 410401"/>
                <a:gd name="T2" fmla="*/ 190884 w 381768"/>
                <a:gd name="T3" fmla="*/ 0 h 410401"/>
                <a:gd name="T4" fmla="*/ 190884 w 381768"/>
                <a:gd name="T5" fmla="*/ 410401 h 410401"/>
                <a:gd name="T6" fmla="*/ 381768 w 381768"/>
                <a:gd name="T7" fmla="*/ 410401 h 410401"/>
                <a:gd name="T8" fmla="*/ 0 60000 65536"/>
                <a:gd name="T9" fmla="*/ 0 60000 65536"/>
                <a:gd name="T10" fmla="*/ 0 60000 65536"/>
                <a:gd name="T11" fmla="*/ 0 60000 65536"/>
                <a:gd name="T12" fmla="*/ 0 w 381768"/>
                <a:gd name="T13" fmla="*/ 0 h 410401"/>
                <a:gd name="T14" fmla="*/ 381768 w 381768"/>
                <a:gd name="T15" fmla="*/ 410401 h 410401"/>
              </a:gdLst>
              <a:ahLst/>
              <a:cxnLst>
                <a:cxn ang="T8">
                  <a:pos x="T0" y="T1"/>
                </a:cxn>
                <a:cxn ang="T9">
                  <a:pos x="T2" y="T3"/>
                </a:cxn>
                <a:cxn ang="T10">
                  <a:pos x="T4" y="T5"/>
                </a:cxn>
                <a:cxn ang="T11">
                  <a:pos x="T6" y="T7"/>
                </a:cxn>
              </a:cxnLst>
              <a:rect l="T12" t="T13" r="T14" b="T15"/>
              <a:pathLst>
                <a:path w="381768" h="410401">
                  <a:moveTo>
                    <a:pt x="0" y="0"/>
                  </a:moveTo>
                  <a:lnTo>
                    <a:pt x="190884" y="0"/>
                  </a:lnTo>
                  <a:lnTo>
                    <a:pt x="190884" y="410401"/>
                  </a:lnTo>
                  <a:lnTo>
                    <a:pt x="381768" y="410401"/>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8" name="未知"/>
            <p:cNvSpPr/>
            <p:nvPr/>
          </p:nvSpPr>
          <p:spPr bwMode="auto">
            <a:xfrm>
              <a:off x="4201603" y="1666920"/>
              <a:ext cx="381768" cy="410401"/>
            </a:xfrm>
            <a:custGeom>
              <a:avLst/>
              <a:gdLst>
                <a:gd name="T0" fmla="*/ 0 w 381768"/>
                <a:gd name="T1" fmla="*/ 410401 h 410401"/>
                <a:gd name="T2" fmla="*/ 190884 w 381768"/>
                <a:gd name="T3" fmla="*/ 410401 h 410401"/>
                <a:gd name="T4" fmla="*/ 190884 w 381768"/>
                <a:gd name="T5" fmla="*/ 0 h 410401"/>
                <a:gd name="T6" fmla="*/ 381768 w 381768"/>
                <a:gd name="T7" fmla="*/ 0 h 410401"/>
                <a:gd name="T8" fmla="*/ 0 60000 65536"/>
                <a:gd name="T9" fmla="*/ 0 60000 65536"/>
                <a:gd name="T10" fmla="*/ 0 60000 65536"/>
                <a:gd name="T11" fmla="*/ 0 60000 65536"/>
                <a:gd name="T12" fmla="*/ 0 w 381768"/>
                <a:gd name="T13" fmla="*/ 0 h 410401"/>
                <a:gd name="T14" fmla="*/ 381768 w 381768"/>
                <a:gd name="T15" fmla="*/ 410401 h 410401"/>
              </a:gdLst>
              <a:ahLst/>
              <a:cxnLst>
                <a:cxn ang="T8">
                  <a:pos x="T0" y="T1"/>
                </a:cxn>
                <a:cxn ang="T9">
                  <a:pos x="T2" y="T3"/>
                </a:cxn>
                <a:cxn ang="T10">
                  <a:pos x="T4" y="T5"/>
                </a:cxn>
                <a:cxn ang="T11">
                  <a:pos x="T6" y="T7"/>
                </a:cxn>
              </a:cxnLst>
              <a:rect l="T12" t="T13" r="T14" b="T15"/>
              <a:pathLst>
                <a:path w="381768" h="410401">
                  <a:moveTo>
                    <a:pt x="0" y="410401"/>
                  </a:moveTo>
                  <a:lnTo>
                    <a:pt x="190884" y="410401"/>
                  </a:lnTo>
                  <a:lnTo>
                    <a:pt x="190884" y="0"/>
                  </a:lnTo>
                  <a:lnTo>
                    <a:pt x="381768" y="0"/>
                  </a:lnTo>
                </a:path>
              </a:pathLst>
            </a:custGeom>
            <a:noFill/>
            <a:ln w="25400" cap="flat" cmpd="sng">
              <a:solidFill>
                <a:srgbClr val="2B8B22"/>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69" name="未知"/>
            <p:cNvSpPr/>
            <p:nvPr/>
          </p:nvSpPr>
          <p:spPr bwMode="auto">
            <a:xfrm>
              <a:off x="1910989" y="2077322"/>
              <a:ext cx="381768" cy="615602"/>
            </a:xfrm>
            <a:custGeom>
              <a:avLst/>
              <a:gdLst>
                <a:gd name="T0" fmla="*/ 0 w 381768"/>
                <a:gd name="T1" fmla="*/ 615602 h 615602"/>
                <a:gd name="T2" fmla="*/ 190884 w 381768"/>
                <a:gd name="T3" fmla="*/ 615602 h 615602"/>
                <a:gd name="T4" fmla="*/ 190884 w 381768"/>
                <a:gd name="T5" fmla="*/ 0 h 615602"/>
                <a:gd name="T6" fmla="*/ 381768 w 381768"/>
                <a:gd name="T7" fmla="*/ 0 h 615602"/>
                <a:gd name="T8" fmla="*/ 0 60000 65536"/>
                <a:gd name="T9" fmla="*/ 0 60000 65536"/>
                <a:gd name="T10" fmla="*/ 0 60000 65536"/>
                <a:gd name="T11" fmla="*/ 0 60000 65536"/>
                <a:gd name="T12" fmla="*/ 0 w 381768"/>
                <a:gd name="T13" fmla="*/ 0 h 615602"/>
                <a:gd name="T14" fmla="*/ 381768 w 381768"/>
                <a:gd name="T15" fmla="*/ 615602 h 615602"/>
              </a:gdLst>
              <a:ahLst/>
              <a:cxnLst>
                <a:cxn ang="T8">
                  <a:pos x="T0" y="T1"/>
                </a:cxn>
                <a:cxn ang="T9">
                  <a:pos x="T2" y="T3"/>
                </a:cxn>
                <a:cxn ang="T10">
                  <a:pos x="T4" y="T5"/>
                </a:cxn>
                <a:cxn ang="T11">
                  <a:pos x="T6" y="T7"/>
                </a:cxn>
              </a:cxnLst>
              <a:rect l="T12" t="T13" r="T14" b="T15"/>
              <a:pathLst>
                <a:path w="381768" h="615602">
                  <a:moveTo>
                    <a:pt x="0" y="615602"/>
                  </a:moveTo>
                  <a:lnTo>
                    <a:pt x="190884" y="615602"/>
                  </a:lnTo>
                  <a:lnTo>
                    <a:pt x="190884" y="0"/>
                  </a:lnTo>
                  <a:lnTo>
                    <a:pt x="381768" y="0"/>
                  </a:lnTo>
                </a:path>
              </a:pathLst>
            </a:custGeom>
            <a:noFill/>
            <a:ln w="25400" cap="flat" cmpd="sng">
              <a:solidFill>
                <a:srgbClr val="277A21"/>
              </a:solidFill>
              <a:beve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0" name="Rectangle 15"/>
            <p:cNvSpPr>
              <a:spLocks noChangeArrowheads="true"/>
            </p:cNvSpPr>
            <p:nvPr/>
          </p:nvSpPr>
          <p:spPr bwMode="auto">
            <a:xfrm>
              <a:off x="2144" y="2401825"/>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1" name="Rectangle 16"/>
            <p:cNvSpPr>
              <a:spLocks noChangeArrowheads="true"/>
            </p:cNvSpPr>
            <p:nvPr/>
          </p:nvSpPr>
          <p:spPr bwMode="auto">
            <a:xfrm>
              <a:off x="2144" y="2401825"/>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40" tIns="15240" rIns="15240" bIns="1524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2000" b="0" i="0" u="none" strike="noStrike" kern="0" cap="none" spc="0" normalizeH="0" baseline="0" noProof="0">
                  <a:ln>
                    <a:noFill/>
                  </a:ln>
                  <a:solidFill>
                    <a:srgbClr val="000066"/>
                  </a:solidFill>
                  <a:effectLst/>
                  <a:uLnTx/>
                  <a:uFillTx/>
                  <a:latin typeface="黑体" panose="02010609060101010101" charset="-122"/>
                  <a:ea typeface="黑体" panose="02010609060101010101" charset="-122"/>
                  <a:cs typeface="+mn-cs"/>
                  <a:sym typeface="黑体" panose="02010609060101010101" charset="-122"/>
                </a:rPr>
                <a:t>危险废物判定</a:t>
              </a:r>
              <a:endParaRPr kumimoji="0" lang="zh-CN" altLang="en-US" sz="2000" b="0" i="0" u="none" strike="noStrike" kern="0" cap="none" spc="0" normalizeH="0" baseline="0" noProof="0">
                <a:ln>
                  <a:noFill/>
                </a:ln>
                <a:solidFill>
                  <a:srgbClr val="000066"/>
                </a:solidFill>
                <a:effectLst/>
                <a:uLnTx/>
                <a:uFillTx/>
                <a:latin typeface="黑体" panose="02010609060101010101" charset="-122"/>
                <a:ea typeface="黑体" panose="02010609060101010101" charset="-122"/>
                <a:cs typeface="+mn-cs"/>
                <a:sym typeface="黑体" panose="02010609060101010101" charset="-122"/>
              </a:endParaRPr>
            </a:p>
          </p:txBody>
        </p:sp>
        <p:sp>
          <p:nvSpPr>
            <p:cNvPr id="72" name="Rectangle 17"/>
            <p:cNvSpPr>
              <a:spLocks noChangeArrowheads="true"/>
            </p:cNvSpPr>
            <p:nvPr/>
          </p:nvSpPr>
          <p:spPr bwMode="auto">
            <a:xfrm>
              <a:off x="2292758" y="1786223"/>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3" name="Rectangle 18"/>
            <p:cNvSpPr>
              <a:spLocks noChangeArrowheads="true"/>
            </p:cNvSpPr>
            <p:nvPr/>
          </p:nvSpPr>
          <p:spPr bwMode="auto">
            <a:xfrm>
              <a:off x="2292758" y="1786223"/>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40" tIns="15240" rIns="15240" bIns="1524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2400" b="0" i="0" u="none" strike="noStrike" kern="0" cap="none" spc="0" normalizeH="0" baseline="0" noProof="0">
                  <a:ln>
                    <a:noFill/>
                  </a:ln>
                  <a:solidFill>
                    <a:srgbClr val="000066"/>
                  </a:solidFill>
                  <a:effectLst/>
                  <a:uLnTx/>
                  <a:uFillTx/>
                  <a:latin typeface="黑体" panose="02010609060101010101" charset="-122"/>
                  <a:ea typeface="黑体" panose="02010609060101010101" charset="-122"/>
                  <a:cs typeface="+mn-cs"/>
                  <a:sym typeface="黑体" panose="02010609060101010101" charset="-122"/>
                </a:rPr>
                <a:t>鉴别</a:t>
              </a:r>
              <a:endParaRPr kumimoji="0" lang="zh-CN" altLang="en-US" sz="2400" b="0" i="0" u="none" strike="noStrike" kern="0" cap="none" spc="0" normalizeH="0" baseline="0" noProof="0">
                <a:ln>
                  <a:noFill/>
                </a:ln>
                <a:solidFill>
                  <a:srgbClr val="000066"/>
                </a:solidFill>
                <a:effectLst/>
                <a:uLnTx/>
                <a:uFillTx/>
                <a:latin typeface="黑体" panose="02010609060101010101" charset="-122"/>
                <a:ea typeface="黑体" panose="02010609060101010101" charset="-122"/>
                <a:cs typeface="+mn-cs"/>
                <a:sym typeface="黑体" panose="02010609060101010101" charset="-122"/>
              </a:endParaRPr>
            </a:p>
          </p:txBody>
        </p:sp>
        <p:sp>
          <p:nvSpPr>
            <p:cNvPr id="74" name="Rectangle 19"/>
            <p:cNvSpPr>
              <a:spLocks noChangeArrowheads="true"/>
            </p:cNvSpPr>
            <p:nvPr/>
          </p:nvSpPr>
          <p:spPr bwMode="auto">
            <a:xfrm>
              <a:off x="4583372" y="1375821"/>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5" name="Rectangle 20"/>
            <p:cNvSpPr>
              <a:spLocks noChangeArrowheads="true"/>
            </p:cNvSpPr>
            <p:nvPr/>
          </p:nvSpPr>
          <p:spPr bwMode="auto">
            <a:xfrm>
              <a:off x="4583372" y="1375821"/>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 tIns="11430" rIns="11430" bIns="1143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技术规范</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76" name="Rectangle 21"/>
            <p:cNvSpPr>
              <a:spLocks noChangeArrowheads="true"/>
            </p:cNvSpPr>
            <p:nvPr/>
          </p:nvSpPr>
          <p:spPr bwMode="auto">
            <a:xfrm>
              <a:off x="4583372" y="2196625"/>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7" name="Rectangle 22"/>
            <p:cNvSpPr>
              <a:spLocks noChangeArrowheads="true"/>
            </p:cNvSpPr>
            <p:nvPr/>
          </p:nvSpPr>
          <p:spPr bwMode="auto">
            <a:xfrm>
              <a:off x="4583372" y="2196625"/>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 tIns="11430" rIns="11430" bIns="1143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六个标准</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78" name="Rectangle 23"/>
            <p:cNvSpPr>
              <a:spLocks noChangeArrowheads="true"/>
            </p:cNvSpPr>
            <p:nvPr/>
          </p:nvSpPr>
          <p:spPr bwMode="auto">
            <a:xfrm>
              <a:off x="6873986" y="144616"/>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79" name="Rectangle 24"/>
            <p:cNvSpPr>
              <a:spLocks noChangeArrowheads="true"/>
            </p:cNvSpPr>
            <p:nvPr/>
          </p:nvSpPr>
          <p:spPr bwMode="auto">
            <a:xfrm>
              <a:off x="6873986" y="144616"/>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通则</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80" name="Rectangle 25"/>
            <p:cNvSpPr>
              <a:spLocks noChangeArrowheads="true"/>
            </p:cNvSpPr>
            <p:nvPr/>
          </p:nvSpPr>
          <p:spPr bwMode="auto">
            <a:xfrm>
              <a:off x="6873986" y="965420"/>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81" name="Rectangle 26"/>
            <p:cNvSpPr>
              <a:spLocks noChangeArrowheads="true"/>
            </p:cNvSpPr>
            <p:nvPr/>
          </p:nvSpPr>
          <p:spPr bwMode="auto">
            <a:xfrm>
              <a:off x="6873986" y="965420"/>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腐蚀性鉴别</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82" name="Rectangle 27"/>
            <p:cNvSpPr>
              <a:spLocks noChangeArrowheads="true"/>
            </p:cNvSpPr>
            <p:nvPr/>
          </p:nvSpPr>
          <p:spPr bwMode="auto">
            <a:xfrm>
              <a:off x="6873985" y="1786223"/>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cs typeface="+mn-cs"/>
              </a:endParaRPr>
            </a:p>
          </p:txBody>
        </p:sp>
        <p:sp>
          <p:nvSpPr>
            <p:cNvPr id="83" name="Rectangle 28"/>
            <p:cNvSpPr>
              <a:spLocks noChangeArrowheads="true"/>
            </p:cNvSpPr>
            <p:nvPr/>
          </p:nvSpPr>
          <p:spPr bwMode="auto">
            <a:xfrm>
              <a:off x="6873986" y="1786223"/>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浸出毒性鉴别</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84" name="Rectangle 29"/>
            <p:cNvSpPr>
              <a:spLocks noChangeArrowheads="true"/>
            </p:cNvSpPr>
            <p:nvPr/>
          </p:nvSpPr>
          <p:spPr bwMode="auto">
            <a:xfrm>
              <a:off x="6873986" y="2607026"/>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85" name="Rectangle 30"/>
            <p:cNvSpPr>
              <a:spLocks noChangeArrowheads="true"/>
            </p:cNvSpPr>
            <p:nvPr/>
          </p:nvSpPr>
          <p:spPr bwMode="auto">
            <a:xfrm>
              <a:off x="6873986" y="2607026"/>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急性毒性鉴别</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86" name="Rectangle 31"/>
            <p:cNvSpPr>
              <a:spLocks noChangeArrowheads="true"/>
            </p:cNvSpPr>
            <p:nvPr/>
          </p:nvSpPr>
          <p:spPr bwMode="auto">
            <a:xfrm>
              <a:off x="6873986" y="3427830"/>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87" name="Rectangle 32"/>
            <p:cNvSpPr>
              <a:spLocks noChangeArrowheads="true"/>
            </p:cNvSpPr>
            <p:nvPr/>
          </p:nvSpPr>
          <p:spPr bwMode="auto">
            <a:xfrm>
              <a:off x="6873986" y="3427830"/>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反应性鉴别</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88" name="Rectangle 33"/>
            <p:cNvSpPr>
              <a:spLocks noChangeArrowheads="true"/>
            </p:cNvSpPr>
            <p:nvPr/>
          </p:nvSpPr>
          <p:spPr bwMode="auto">
            <a:xfrm>
              <a:off x="6873986" y="4248633"/>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cs typeface="+mn-cs"/>
              </a:endParaRPr>
            </a:p>
          </p:txBody>
        </p:sp>
        <p:sp>
          <p:nvSpPr>
            <p:cNvPr id="89" name="Rectangle 34"/>
            <p:cNvSpPr>
              <a:spLocks noChangeArrowheads="true"/>
            </p:cNvSpPr>
            <p:nvPr/>
          </p:nvSpPr>
          <p:spPr bwMode="auto">
            <a:xfrm>
              <a:off x="6873986" y="4250748"/>
              <a:ext cx="1989427" cy="58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17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毒性物质含量鉴别</a:t>
              </a:r>
              <a:endParaRPr kumimoji="0" lang="zh-CN" altLang="en-US" sz="17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sp>
          <p:nvSpPr>
            <p:cNvPr id="90" name="Rectangle 35"/>
            <p:cNvSpPr>
              <a:spLocks noChangeArrowheads="true"/>
            </p:cNvSpPr>
            <p:nvPr/>
          </p:nvSpPr>
          <p:spPr bwMode="auto">
            <a:xfrm>
              <a:off x="2292758" y="3017428"/>
              <a:ext cx="1908844" cy="582197"/>
            </a:xfrm>
            <a:prstGeom prst="rect">
              <a:avLst/>
            </a:prstGeom>
            <a:solidFill>
              <a:srgbClr val="1F497D">
                <a:lumMod val="20000"/>
                <a:lumOff val="80000"/>
              </a:srgbClr>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黑体" panose="02010609060101010101" charset="-122"/>
                <a:ea typeface="黑体" panose="02010609060101010101" charset="-122"/>
                <a:cs typeface="+mn-cs"/>
              </a:endParaRPr>
            </a:p>
          </p:txBody>
        </p:sp>
        <p:sp>
          <p:nvSpPr>
            <p:cNvPr id="91" name="Rectangle 36"/>
            <p:cNvSpPr>
              <a:spLocks noChangeArrowheads="true"/>
            </p:cNvSpPr>
            <p:nvPr/>
          </p:nvSpPr>
          <p:spPr bwMode="auto">
            <a:xfrm>
              <a:off x="2292758" y="3017428"/>
              <a:ext cx="1908844" cy="5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40" tIns="15240" rIns="15240" bIns="1524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zh-CN" altLang="en-US" sz="2400" b="0" i="0" u="none" strike="noStrike" kern="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cs typeface="+mn-cs"/>
                  <a:sym typeface="黑体" panose="02010609060101010101" charset="-122"/>
                </a:rPr>
                <a:t>名录</a:t>
              </a:r>
              <a:endParaRPr kumimoji="0" lang="zh-CN" altLang="en-US" sz="2400" b="0" i="0" u="none" strike="noStrike" kern="0" cap="none" spc="0" normalizeH="0" baseline="0" noProof="0">
                <a:ln>
                  <a:noFill/>
                </a:ln>
                <a:solidFill>
                  <a:srgbClr val="000066"/>
                </a:solidFill>
                <a:effectLst/>
                <a:uLnTx/>
                <a:uFillTx/>
                <a:latin typeface="微软雅黑" panose="020B0503020204020204" pitchFamily="34" charset="-122"/>
                <a:ea typeface="微软雅黑" panose="020B0503020204020204" pitchFamily="34" charset="-122"/>
                <a:cs typeface="+mn-cs"/>
                <a:sym typeface="黑体" panose="02010609060101010101" charset="-122"/>
              </a:endParaRPr>
            </a:p>
          </p:txBody>
        </p:sp>
        <p:sp>
          <p:nvSpPr>
            <p:cNvPr id="92" name="Rectangle 37"/>
            <p:cNvSpPr>
              <a:spLocks noChangeArrowheads="true"/>
            </p:cNvSpPr>
            <p:nvPr/>
          </p:nvSpPr>
          <p:spPr bwMode="auto">
            <a:xfrm>
              <a:off x="4583372" y="3017428"/>
              <a:ext cx="1908844" cy="582197"/>
            </a:xfrm>
            <a:prstGeom prst="rect">
              <a:avLst/>
            </a:prstGeom>
            <a:solidFill>
              <a:srgbClr val="329A27"/>
            </a:solidFill>
            <a:ln w="25400">
              <a:solidFill>
                <a:srgbClr val="155E25"/>
              </a:solidFill>
              <a:beve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80604020202020204" pitchFamily="34" charset="0"/>
                <a:ea typeface="宋体" panose="02010600030101010101" pitchFamily="2" charset="-122"/>
                <a:cs typeface="+mn-cs"/>
              </a:endParaRPr>
            </a:p>
          </p:txBody>
        </p:sp>
        <p:sp>
          <p:nvSpPr>
            <p:cNvPr id="93" name="Rectangle 38"/>
            <p:cNvSpPr>
              <a:spLocks noChangeArrowheads="true"/>
            </p:cNvSpPr>
            <p:nvPr/>
          </p:nvSpPr>
          <p:spPr bwMode="auto">
            <a:xfrm>
              <a:off x="4583372" y="3017428"/>
              <a:ext cx="1908844" cy="582197"/>
            </a:xfrm>
            <a:prstGeom prst="rect">
              <a:avLst/>
            </a:prstGeom>
            <a:solidFill>
              <a:srgbClr val="1F497D">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p>
              <a:pPr marL="0" marR="0" lvl="0" indent="0" algn="ctr" defTabSz="914400" rtl="0" eaLnBrk="1" fontAlgn="auto" latinLnBrk="0" hangingPunct="1">
                <a:lnSpc>
                  <a:spcPct val="90000"/>
                </a:lnSpc>
                <a:spcBef>
                  <a:spcPts val="0"/>
                </a:spcBef>
                <a:spcAft>
                  <a:spcPct val="3500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a:t>
              </a:r>
              <a:r>
                <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国家危险废物名录</a:t>
              </a:r>
              <a:r>
                <a:rPr kumimoji="0" lang="en-US" altLang="zh-CN"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rPr>
                <a:t>》</a:t>
              </a:r>
              <a:endParaRPr kumimoji="0" lang="zh-CN" altLang="en-US" sz="1800" b="0" i="0" u="none" strike="noStrike" kern="0" cap="none" spc="0" normalizeH="0" baseline="0" noProof="0" dirty="0">
                <a:ln>
                  <a:noFill/>
                </a:ln>
                <a:solidFill>
                  <a:sysClr val="windowText" lastClr="000000"/>
                </a:solidFill>
                <a:effectLst/>
                <a:uLnTx/>
                <a:uFillTx/>
                <a:latin typeface="黑体" panose="02010609060101010101" charset="-122"/>
                <a:ea typeface="黑体" panose="02010609060101010101" charset="-122"/>
                <a:cs typeface="+mn-cs"/>
                <a:sym typeface="黑体" panose="02010609060101010101"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true"/>
          </p:cNvSpPr>
          <p:nvPr>
            <p:ph type="title"/>
          </p:nvPr>
        </p:nvSpPr>
        <p:spPr/>
        <p:txBody>
          <a:bodyPr vert="horz" wrap="square" lIns="91440" tIns="45720" rIns="91440" bIns="45720" anchor="ctr"/>
          <a:p>
            <a:r>
              <a:rPr lang="zh-CN" altLang="en-US" dirty="0"/>
              <a:t>一、基本概念</a:t>
            </a:r>
            <a:endParaRPr lang="zh-CN" altLang="en-US" dirty="0"/>
          </a:p>
        </p:txBody>
      </p:sp>
      <p:pic>
        <p:nvPicPr>
          <p:cNvPr id="10243" name="Picture 2"/>
          <p:cNvPicPr>
            <a:picLocks noChangeAspect="true"/>
          </p:cNvPicPr>
          <p:nvPr/>
        </p:nvPicPr>
        <p:blipFill>
          <a:blip r:embed="rId1"/>
          <a:stretch>
            <a:fillRect/>
          </a:stretch>
        </p:blipFill>
        <p:spPr>
          <a:xfrm>
            <a:off x="692150" y="1701800"/>
            <a:ext cx="7848600" cy="3311525"/>
          </a:xfrm>
          <a:prstGeom prst="rect">
            <a:avLst/>
          </a:prstGeom>
          <a:noFill/>
          <a:ln w="9525" cap="flat" cmpd="sng">
            <a:solidFill>
              <a:srgbClr val="FF0000"/>
            </a:solidFill>
            <a:prstDash val="solid"/>
            <a:miter/>
            <a:headEnd type="none" w="med" len="med"/>
            <a:tailEnd type="none" w="med" len="med"/>
          </a:ln>
        </p:spPr>
      </p:pic>
      <p:sp>
        <p:nvSpPr>
          <p:cNvPr id="7" name="矩形 6"/>
          <p:cNvSpPr/>
          <p:nvPr/>
        </p:nvSpPr>
        <p:spPr>
          <a:xfrm>
            <a:off x="2339975" y="5084763"/>
            <a:ext cx="4608513" cy="9493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ctr" anchorCtr="false">
            <a:noAutofit/>
          </a:bodyPr>
          <a:lstStyle/>
          <a:p>
            <a:pPr marL="0" marR="0" lvl="1" indent="0" algn="l" defTabSz="755650" rtl="0" eaLnBrk="0" fontAlgn="base" latinLnBrk="0" hangingPunct="0">
              <a:lnSpc>
                <a:spcPct val="90000"/>
              </a:lnSpc>
              <a:spcBef>
                <a:spcPct val="0"/>
              </a:spcBef>
              <a:spcAft>
                <a:spcPct val="15000"/>
              </a:spcAft>
              <a:buClrTx/>
              <a:buSzTx/>
              <a:buFontTx/>
              <a:buNone/>
              <a:defRPr/>
            </a:pPr>
            <a:r>
              <a:rPr kumimoji="0" lang="en-US" altLang="zh-CN" sz="1800" b="0" i="0" u="none" strike="noStrike" kern="1200" cap="none" spc="0" normalizeH="0" baseline="0" noProof="0" dirty="0" smtClean="0">
                <a:ln>
                  <a:noFill/>
                </a:ln>
                <a:solidFill>
                  <a:srgbClr val="FF0000"/>
                </a:solidFill>
                <a:effectLst/>
                <a:uLnTx/>
                <a:uFillTx/>
                <a:latin typeface="+mn-ea"/>
                <a:ea typeface="+mn-ea"/>
                <a:cs typeface="+mn-cs"/>
              </a:rPr>
              <a:t>2021</a:t>
            </a:r>
            <a:r>
              <a:rPr kumimoji="0" lang="zh-CN" altLang="en-US" sz="1800" b="0" i="0" u="none" strike="noStrike" kern="1200" cap="none" spc="0" normalizeH="0" baseline="0" noProof="0" dirty="0" smtClean="0">
                <a:ln>
                  <a:noFill/>
                </a:ln>
                <a:solidFill>
                  <a:srgbClr val="FF0000"/>
                </a:solidFill>
                <a:effectLst/>
                <a:uLnTx/>
                <a:uFillTx/>
                <a:latin typeface="+mn-ea"/>
                <a:ea typeface="+mn-ea"/>
                <a:cs typeface="+mn-cs"/>
              </a:rPr>
              <a:t>年</a:t>
            </a:r>
            <a:r>
              <a:rPr kumimoji="0" lang="en-US" altLang="zh-CN" sz="1800" b="0" i="0" u="none" strike="noStrike" kern="1200" cap="none" spc="0" normalizeH="0" baseline="0" noProof="0" dirty="0" smtClean="0">
                <a:ln>
                  <a:noFill/>
                </a:ln>
                <a:solidFill>
                  <a:srgbClr val="FF0000"/>
                </a:solidFill>
                <a:effectLst/>
                <a:uLnTx/>
                <a:uFillTx/>
                <a:latin typeface="+mn-ea"/>
                <a:ea typeface="+mn-ea"/>
                <a:cs typeface="+mn-cs"/>
              </a:rPr>
              <a:t>1</a:t>
            </a:r>
            <a:r>
              <a:rPr kumimoji="0" lang="zh-CN" altLang="en-US" sz="1800" b="0" i="0" u="none" strike="noStrike" kern="1200" cap="none" spc="0" normalizeH="0" baseline="0" noProof="0" dirty="0" smtClean="0">
                <a:ln>
                  <a:noFill/>
                </a:ln>
                <a:solidFill>
                  <a:srgbClr val="FF0000"/>
                </a:solidFill>
                <a:effectLst/>
                <a:uLnTx/>
                <a:uFillTx/>
                <a:latin typeface="+mn-ea"/>
                <a:ea typeface="+mn-ea"/>
                <a:cs typeface="+mn-cs"/>
              </a:rPr>
              <a:t>月</a:t>
            </a:r>
            <a:r>
              <a:rPr kumimoji="0" lang="en-US" altLang="zh-CN" sz="1800" b="0" i="0" u="none" strike="noStrike" kern="1200" cap="none" spc="0" normalizeH="0" baseline="0" noProof="0" dirty="0" smtClean="0">
                <a:ln>
                  <a:noFill/>
                </a:ln>
                <a:solidFill>
                  <a:srgbClr val="FF0000"/>
                </a:solidFill>
                <a:effectLst/>
                <a:uLnTx/>
                <a:uFillTx/>
                <a:latin typeface="+mn-ea"/>
                <a:ea typeface="+mn-ea"/>
                <a:cs typeface="+mn-cs"/>
              </a:rPr>
              <a:t>1</a:t>
            </a:r>
            <a:r>
              <a:rPr kumimoji="0" lang="zh-CN" altLang="en-US" sz="1800" b="0" i="0" u="none" strike="noStrike" kern="1200" cap="none" spc="0" normalizeH="0" baseline="0" noProof="0" dirty="0" smtClean="0">
                <a:ln>
                  <a:noFill/>
                </a:ln>
                <a:solidFill>
                  <a:srgbClr val="FF0000"/>
                </a:solidFill>
                <a:effectLst/>
                <a:uLnTx/>
                <a:uFillTx/>
                <a:latin typeface="+mn-ea"/>
                <a:ea typeface="+mn-ea"/>
                <a:cs typeface="+mn-cs"/>
              </a:rPr>
              <a:t>日起</a:t>
            </a:r>
            <a:r>
              <a:rPr kumimoji="0" lang="zh-CN" altLang="en-US" sz="1800" b="0" i="0" u="none" strike="noStrike" kern="1200" cap="none" spc="0" normalizeH="0" baseline="0" noProof="0" dirty="0" smtClean="0">
                <a:ln>
                  <a:noFill/>
                </a:ln>
                <a:solidFill>
                  <a:srgbClr val="000066"/>
                </a:solidFill>
                <a:effectLst/>
                <a:uLnTx/>
                <a:uFillTx/>
                <a:latin typeface="+mn-ea"/>
                <a:ea typeface="+mn-ea"/>
                <a:cs typeface="+mn-cs"/>
              </a:rPr>
              <a:t>施行，五部委联合发文。</a:t>
            </a:r>
            <a:endParaRPr kumimoji="0" lang="en-US" altLang="zh-CN" sz="1800" b="0" i="0" u="none" strike="noStrike" kern="1200" cap="none" spc="0" normalizeH="0" baseline="0" noProof="0" dirty="0" smtClean="0">
              <a:ln>
                <a:noFill/>
              </a:ln>
              <a:solidFill>
                <a:srgbClr val="000066"/>
              </a:solidFill>
              <a:effectLst/>
              <a:uLnTx/>
              <a:uFillTx/>
              <a:latin typeface="+mn-ea"/>
              <a:ea typeface="+mn-ea"/>
              <a:cs typeface="+mn-cs"/>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true"/>
          </p:cNvSpPr>
          <p:nvPr>
            <p:ph type="title"/>
          </p:nvPr>
        </p:nvSpPr>
        <p:spPr/>
        <p:txBody>
          <a:bodyPr vert="horz" wrap="square" lIns="91440" tIns="45720" rIns="91440" bIns="45720" anchor="ctr"/>
          <a:p>
            <a:r>
              <a:rPr lang="zh-CN" altLang="en-US" dirty="0"/>
              <a:t>一、基本概念</a:t>
            </a:r>
            <a:endParaRPr lang="zh-CN" altLang="en-US" dirty="0"/>
          </a:p>
        </p:txBody>
      </p:sp>
      <p:pic>
        <p:nvPicPr>
          <p:cNvPr id="12291" name="Picture 2"/>
          <p:cNvPicPr>
            <a:picLocks noChangeAspect="true"/>
          </p:cNvPicPr>
          <p:nvPr/>
        </p:nvPicPr>
        <p:blipFill>
          <a:blip r:embed="rId1"/>
          <a:stretch>
            <a:fillRect/>
          </a:stretch>
        </p:blipFill>
        <p:spPr>
          <a:xfrm>
            <a:off x="4495800" y="1044575"/>
            <a:ext cx="4646613" cy="5184775"/>
          </a:xfrm>
          <a:prstGeom prst="rect">
            <a:avLst/>
          </a:prstGeom>
          <a:noFill/>
          <a:ln w="9525" cap="flat" cmpd="sng">
            <a:solidFill>
              <a:srgbClr val="080800"/>
            </a:solidFill>
            <a:prstDash val="solid"/>
            <a:miter/>
            <a:headEnd type="none" w="med" len="med"/>
            <a:tailEnd type="none" w="med" len="med"/>
          </a:ln>
        </p:spPr>
      </p:pic>
      <p:sp>
        <p:nvSpPr>
          <p:cNvPr id="12292" name="矩形 2"/>
          <p:cNvSpPr/>
          <p:nvPr/>
        </p:nvSpPr>
        <p:spPr>
          <a:xfrm>
            <a:off x="5724525" y="3141663"/>
            <a:ext cx="3240088" cy="1439862"/>
          </a:xfrm>
          <a:prstGeom prst="rect">
            <a:avLst/>
          </a:prstGeom>
          <a:noFill/>
          <a:ln w="38100" cap="flat" cmpd="sng">
            <a:solidFill>
              <a:srgbClr val="FF0000"/>
            </a:solidFill>
            <a:prstDash val="solid"/>
            <a:round/>
            <a:headEnd type="none" w="med" len="med"/>
            <a:tailEnd type="none" w="med" len="med"/>
          </a:ln>
        </p:spPr>
        <p:txBody>
          <a:bodyPr/>
          <a:p>
            <a:pPr eaLnBrk="1" hangingPunct="1">
              <a:buFont typeface="Arial" panose="02080604020202020204" pitchFamily="34" charset="0"/>
            </a:pPr>
            <a:endParaRPr lang="zh-CN" altLang="en-US" dirty="0">
              <a:latin typeface="Arial" panose="02080604020202020204" pitchFamily="34" charset="0"/>
            </a:endParaRPr>
          </a:p>
        </p:txBody>
      </p:sp>
      <p:pic>
        <p:nvPicPr>
          <p:cNvPr id="12293" name="Picture 4"/>
          <p:cNvPicPr>
            <a:picLocks noChangeAspect="true"/>
          </p:cNvPicPr>
          <p:nvPr/>
        </p:nvPicPr>
        <p:blipFill>
          <a:blip r:embed="rId2"/>
          <a:stretch>
            <a:fillRect/>
          </a:stretch>
        </p:blipFill>
        <p:spPr>
          <a:xfrm>
            <a:off x="107950" y="2787650"/>
            <a:ext cx="4032250" cy="1711325"/>
          </a:xfrm>
          <a:prstGeom prst="rect">
            <a:avLst/>
          </a:prstGeom>
          <a:noFill/>
          <a:ln w="19050" cap="flat" cmpd="sng">
            <a:solidFill>
              <a:srgbClr val="080800"/>
            </a:solidFill>
            <a:prstDash val="solid"/>
            <a:miter/>
            <a:headEnd type="none" w="med" len="med"/>
            <a:tailEnd type="none" w="med" len="med"/>
          </a:ln>
        </p:spPr>
      </p:pic>
      <p:sp>
        <p:nvSpPr>
          <p:cNvPr id="12294" name="矩形 5"/>
          <p:cNvSpPr/>
          <p:nvPr/>
        </p:nvSpPr>
        <p:spPr>
          <a:xfrm>
            <a:off x="1169988" y="3959225"/>
            <a:ext cx="2989262" cy="531813"/>
          </a:xfrm>
          <a:prstGeom prst="rect">
            <a:avLst/>
          </a:prstGeom>
          <a:noFill/>
          <a:ln w="38100" cap="flat" cmpd="sng">
            <a:solidFill>
              <a:srgbClr val="FF0000"/>
            </a:solidFill>
            <a:prstDash val="solid"/>
            <a:round/>
            <a:headEnd type="none" w="med" len="med"/>
            <a:tailEnd type="none" w="med" len="med"/>
          </a:ln>
        </p:spPr>
        <p:txBody>
          <a:bodyPr/>
          <a:p>
            <a:pPr eaLnBrk="1" hangingPunct="1">
              <a:buFont typeface="Arial" panose="02080604020202020204" pitchFamily="34" charset="0"/>
            </a:pPr>
            <a:endParaRPr lang="zh-CN" altLang="en-US" dirty="0">
              <a:latin typeface="Arial" panose="02080604020202020204" pitchFamily="34" charset="0"/>
            </a:endParaRPr>
          </a:p>
        </p:txBody>
      </p:sp>
      <p:sp>
        <p:nvSpPr>
          <p:cNvPr id="12295" name="矩形 6"/>
          <p:cNvSpPr/>
          <p:nvPr/>
        </p:nvSpPr>
        <p:spPr>
          <a:xfrm>
            <a:off x="468313" y="4941888"/>
            <a:ext cx="3382962" cy="1476375"/>
          </a:xfrm>
          <a:prstGeom prst="rect">
            <a:avLst/>
          </a:prstGeom>
          <a:noFill/>
          <a:ln w="9525">
            <a:noFill/>
          </a:ln>
        </p:spPr>
        <p:txBody>
          <a:bodyPr>
            <a:spAutoFit/>
          </a:bodyPr>
          <a:p>
            <a:pPr indent="457200" eaLnBrk="1" hangingPunct="1">
              <a:lnSpc>
                <a:spcPct val="150000"/>
              </a:lnSpc>
              <a:buClr>
                <a:srgbClr val="C00000"/>
              </a:buClr>
            </a:pPr>
            <a:r>
              <a:rPr lang="en-US" altLang="zh-CN" sz="2000" b="1" dirty="0">
                <a:solidFill>
                  <a:srgbClr val="C00000"/>
                </a:solidFill>
                <a:latin typeface="Times New Roman" panose="02020603050405020304" pitchFamily="18" charset="0"/>
              </a:rPr>
              <a:t>2021</a:t>
            </a:r>
            <a:r>
              <a:rPr lang="zh-CN" altLang="en-US" sz="2000" b="1" dirty="0">
                <a:solidFill>
                  <a:srgbClr val="C00000"/>
                </a:solidFill>
                <a:latin typeface="Times New Roman" panose="02020603050405020304" pitchFamily="18" charset="0"/>
              </a:rPr>
              <a:t>版</a:t>
            </a:r>
            <a:r>
              <a:rPr lang="en-US" altLang="zh-CN" sz="2000" b="1" dirty="0">
                <a:solidFill>
                  <a:srgbClr val="C00000"/>
                </a:solidFill>
                <a:latin typeface="Times New Roman" panose="02020603050405020304" pitchFamily="18" charset="0"/>
              </a:rPr>
              <a:t>《</a:t>
            </a:r>
            <a:r>
              <a:rPr lang="zh-CN" altLang="en-US" sz="2000" b="1" dirty="0">
                <a:solidFill>
                  <a:srgbClr val="C00000"/>
                </a:solidFill>
                <a:latin typeface="Times New Roman" panose="02020603050405020304" pitchFamily="18" charset="0"/>
              </a:rPr>
              <a:t>国家危险废物名录</a:t>
            </a:r>
            <a:r>
              <a:rPr lang="en-US" altLang="zh-CN" sz="2000" b="1" dirty="0">
                <a:solidFill>
                  <a:srgbClr val="C00000"/>
                </a:solidFill>
                <a:latin typeface="Times New Roman" panose="02020603050405020304" pitchFamily="18" charset="0"/>
              </a:rPr>
              <a:t>》</a:t>
            </a:r>
            <a:r>
              <a:rPr lang="zh-CN" altLang="en-US" sz="2000" b="1" dirty="0">
                <a:solidFill>
                  <a:srgbClr val="C00000"/>
                </a:solidFill>
                <a:latin typeface="Times New Roman" panose="02020603050405020304" pitchFamily="18" charset="0"/>
              </a:rPr>
              <a:t>与</a:t>
            </a:r>
            <a:r>
              <a:rPr lang="en-US" altLang="zh-CN" sz="2000" b="1" dirty="0">
                <a:solidFill>
                  <a:srgbClr val="C00000"/>
                </a:solidFill>
                <a:latin typeface="Times New Roman" panose="02020603050405020304" pitchFamily="18" charset="0"/>
              </a:rPr>
              <a:t>2016</a:t>
            </a:r>
            <a:r>
              <a:rPr lang="zh-CN" altLang="en-US" sz="2000" b="1" dirty="0">
                <a:solidFill>
                  <a:srgbClr val="C00000"/>
                </a:solidFill>
                <a:latin typeface="Times New Roman" panose="02020603050405020304" pitchFamily="18" charset="0"/>
              </a:rPr>
              <a:t>版对比，明确了范围，细化了种类。</a:t>
            </a:r>
            <a:endParaRPr lang="zh-CN" altLang="en-US" sz="2000" b="1" dirty="0">
              <a:solidFill>
                <a:srgbClr val="C00000"/>
              </a:solidFill>
              <a:latin typeface="Times New Roman" panose="02020603050405020304"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true"/>
          </p:cNvSpPr>
          <p:nvPr>
            <p:ph type="title"/>
          </p:nvPr>
        </p:nvSpPr>
        <p:spPr/>
        <p:txBody>
          <a:bodyPr vert="horz" wrap="square" lIns="91440" tIns="45720" rIns="91440" bIns="45720" anchor="ctr"/>
          <a:p>
            <a:r>
              <a:rPr lang="zh-CN" altLang="en-US" dirty="0"/>
              <a:t>一、基本概念</a:t>
            </a:r>
            <a:endParaRPr lang="zh-CN" altLang="en-US" dirty="0"/>
          </a:p>
        </p:txBody>
      </p:sp>
      <p:sp>
        <p:nvSpPr>
          <p:cNvPr id="4" name="AutoShape 3"/>
          <p:cNvSpPr>
            <a:spLocks noChangeArrowheads="true"/>
          </p:cNvSpPr>
          <p:nvPr/>
        </p:nvSpPr>
        <p:spPr bwMode="gray">
          <a:xfrm flipV="true">
            <a:off x="3629025" y="4892675"/>
            <a:ext cx="2016125" cy="506413"/>
          </a:xfrm>
          <a:prstGeom prst="upArrow">
            <a:avLst>
              <a:gd name="adj1" fmla="val 66602"/>
              <a:gd name="adj2" fmla="val 48259"/>
            </a:avLst>
          </a:prstGeom>
          <a:gradFill rotWithShape="true">
            <a:gsLst>
              <a:gs pos="0">
                <a:srgbClr val="336699"/>
              </a:gs>
              <a:gs pos="100000">
                <a:srgbClr val="336699">
                  <a:gamma/>
                  <a:tint val="0"/>
                  <a:invGamma/>
                  <a:alpha val="0"/>
                </a:srgbClr>
              </a:gs>
            </a:gsLst>
            <a:lin ang="5400000" scaled="true"/>
          </a:gradFill>
          <a:ln w="9525">
            <a:noFill/>
            <a:miter lim="800000"/>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5" name="AutoShape 4"/>
          <p:cNvSpPr>
            <a:spLocks noChangeArrowheads="true"/>
          </p:cNvSpPr>
          <p:nvPr/>
        </p:nvSpPr>
        <p:spPr bwMode="gray">
          <a:xfrm>
            <a:off x="711200" y="4389438"/>
            <a:ext cx="1570038" cy="565150"/>
          </a:xfrm>
          <a:prstGeom prst="roundRect">
            <a:avLst>
              <a:gd name="adj" fmla="val 16667"/>
            </a:avLst>
          </a:prstGeom>
          <a:solidFill>
            <a:srgbClr val="A8D02A"/>
          </a:solidFill>
          <a:ln w="38100" algn="ctr">
            <a:solidFill>
              <a:srgbClr val="FFFFFF">
                <a:alpha val="7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6" name="AutoShape 5"/>
          <p:cNvSpPr>
            <a:spLocks noChangeArrowheads="true"/>
          </p:cNvSpPr>
          <p:nvPr/>
        </p:nvSpPr>
        <p:spPr bwMode="gray">
          <a:xfrm>
            <a:off x="3124200" y="3706813"/>
            <a:ext cx="3025775" cy="1133475"/>
          </a:xfrm>
          <a:prstGeom prst="roundRect">
            <a:avLst>
              <a:gd name="adj" fmla="val 16667"/>
            </a:avLst>
          </a:prstGeom>
          <a:solidFill>
            <a:srgbClr val="DDDDDD"/>
          </a:solidFill>
          <a:ln w="12700" algn="ctr">
            <a:solidFill>
              <a:srgbClr val="80808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7" name="AutoShape 6"/>
          <p:cNvSpPr>
            <a:spLocks noChangeArrowheads="true"/>
          </p:cNvSpPr>
          <p:nvPr/>
        </p:nvSpPr>
        <p:spPr bwMode="gray">
          <a:xfrm>
            <a:off x="3244850" y="4048125"/>
            <a:ext cx="2868613" cy="460375"/>
          </a:xfrm>
          <a:prstGeom prst="roundRect">
            <a:avLst>
              <a:gd name="adj" fmla="val 34829"/>
            </a:avLst>
          </a:prstGeom>
          <a:gradFill rotWithShape="true">
            <a:gsLst>
              <a:gs pos="0">
                <a:srgbClr val="FFFFFF"/>
              </a:gs>
              <a:gs pos="100000">
                <a:srgbClr val="DDDDDD"/>
              </a:gs>
            </a:gsLst>
            <a:lin ang="5400000" scaled="true"/>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8" name="Oval 7"/>
          <p:cNvSpPr>
            <a:spLocks noChangeArrowheads="true"/>
          </p:cNvSpPr>
          <p:nvPr/>
        </p:nvSpPr>
        <p:spPr bwMode="gray">
          <a:xfrm>
            <a:off x="1792288" y="5468938"/>
            <a:ext cx="5976938" cy="792163"/>
          </a:xfrm>
          <a:prstGeom prst="ellipse">
            <a:avLst/>
          </a:prstGeom>
          <a:solidFill>
            <a:srgbClr val="FF6161">
              <a:alpha val="30000"/>
            </a:srgbClr>
          </a:solidFill>
          <a:ln w="9525" algn="ctr">
            <a:solidFill>
              <a:srgbClr val="000000"/>
            </a:solidFill>
            <a:prstDash val="dash"/>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9" name="AutoShape 8"/>
          <p:cNvSpPr>
            <a:spLocks noChangeArrowheads="true"/>
          </p:cNvSpPr>
          <p:nvPr/>
        </p:nvSpPr>
        <p:spPr bwMode="gray">
          <a:xfrm rot="5400000">
            <a:off x="2158206" y="4085431"/>
            <a:ext cx="865188" cy="431800"/>
          </a:xfrm>
          <a:prstGeom prst="upArrow">
            <a:avLst>
              <a:gd name="adj1" fmla="val 50093"/>
              <a:gd name="adj2" fmla="val 54046"/>
            </a:avLst>
          </a:prstGeom>
          <a:gradFill rotWithShape="true">
            <a:gsLst>
              <a:gs pos="0">
                <a:srgbClr val="336699"/>
              </a:gs>
              <a:gs pos="100000">
                <a:srgbClr val="336699">
                  <a:gamma/>
                  <a:tint val="0"/>
                  <a:invGamma/>
                  <a:alpha val="0"/>
                </a:srgbClr>
              </a:gs>
            </a:gsLst>
            <a:lin ang="5400000" scaled="true"/>
          </a:gradFill>
          <a:ln w="9525">
            <a:noFill/>
            <a:miter lim="800000"/>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10" name="AutoShape 9"/>
          <p:cNvSpPr>
            <a:spLocks noChangeArrowheads="true"/>
          </p:cNvSpPr>
          <p:nvPr/>
        </p:nvSpPr>
        <p:spPr bwMode="gray">
          <a:xfrm rot="16200000">
            <a:off x="6257131" y="4101306"/>
            <a:ext cx="865188" cy="431800"/>
          </a:xfrm>
          <a:prstGeom prst="upArrow">
            <a:avLst>
              <a:gd name="adj1" fmla="val 50093"/>
              <a:gd name="adj2" fmla="val 54046"/>
            </a:avLst>
          </a:prstGeom>
          <a:gradFill rotWithShape="true">
            <a:gsLst>
              <a:gs pos="0">
                <a:srgbClr val="336699"/>
              </a:gs>
              <a:gs pos="100000">
                <a:srgbClr val="336699">
                  <a:gamma/>
                  <a:tint val="0"/>
                  <a:invGamma/>
                  <a:alpha val="0"/>
                </a:srgbClr>
              </a:gs>
            </a:gsLst>
            <a:lin ang="5400000" scaled="true"/>
          </a:gradFill>
          <a:ln w="9525">
            <a:noFill/>
            <a:miter lim="800000"/>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11" name="Rectangle 10"/>
          <p:cNvSpPr/>
          <p:nvPr/>
        </p:nvSpPr>
        <p:spPr>
          <a:xfrm>
            <a:off x="3371850" y="4032250"/>
            <a:ext cx="2532063" cy="523875"/>
          </a:xfrm>
          <a:prstGeom prst="rect">
            <a:avLst/>
          </a:prstGeom>
          <a:noFill/>
          <a:ln w="9525">
            <a:noFill/>
          </a:ln>
        </p:spPr>
        <p:txBody>
          <a:bodyPr wrap="none">
            <a:spAutoFit/>
          </a:bodyPr>
          <a:p>
            <a:pPr algn="ctr" eaLnBrk="1" hangingPunct="1"/>
            <a:r>
              <a:rPr lang="zh-CN" altLang="en-US" sz="2800" b="1" dirty="0">
                <a:solidFill>
                  <a:srgbClr val="000000"/>
                </a:solidFill>
                <a:latin typeface="黑体" panose="02010609060101010101" charset="-122"/>
                <a:ea typeface="黑体" panose="02010609060101010101" charset="-122"/>
              </a:rPr>
              <a:t> </a:t>
            </a:r>
            <a:r>
              <a:rPr lang="zh-CN" altLang="en-US" sz="2400" b="1" dirty="0">
                <a:solidFill>
                  <a:srgbClr val="000000"/>
                </a:solidFill>
                <a:latin typeface="黑体" panose="02010609060101010101" charset="-122"/>
                <a:ea typeface="黑体" panose="02010609060101010101" charset="-122"/>
              </a:rPr>
              <a:t>实验室危险废物</a:t>
            </a:r>
            <a:endParaRPr lang="en-US" altLang="zh-CN" sz="2400" b="1" dirty="0">
              <a:solidFill>
                <a:srgbClr val="000000"/>
              </a:solidFill>
              <a:latin typeface="黑体" panose="02010609060101010101" charset="-122"/>
              <a:ea typeface="黑体" panose="02010609060101010101" charset="-122"/>
            </a:endParaRPr>
          </a:p>
        </p:txBody>
      </p:sp>
      <p:sp>
        <p:nvSpPr>
          <p:cNvPr id="12" name="AutoShape 13"/>
          <p:cNvSpPr>
            <a:spLocks noChangeArrowheads="true"/>
          </p:cNvSpPr>
          <p:nvPr/>
        </p:nvSpPr>
        <p:spPr bwMode="gray">
          <a:xfrm>
            <a:off x="711200" y="3679825"/>
            <a:ext cx="1570038" cy="565150"/>
          </a:xfrm>
          <a:prstGeom prst="roundRect">
            <a:avLst>
              <a:gd name="adj" fmla="val 16667"/>
            </a:avLst>
          </a:prstGeom>
          <a:solidFill>
            <a:srgbClr val="A8D02A"/>
          </a:solidFill>
          <a:ln w="38100" algn="ctr">
            <a:solidFill>
              <a:srgbClr val="FFFFFF">
                <a:alpha val="7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13" name="AutoShape 14"/>
          <p:cNvSpPr/>
          <p:nvPr/>
        </p:nvSpPr>
        <p:spPr>
          <a:xfrm>
            <a:off x="7000875" y="4460875"/>
            <a:ext cx="1570038" cy="565150"/>
          </a:xfrm>
          <a:prstGeom prst="roundRect">
            <a:avLst>
              <a:gd name="adj" fmla="val 16667"/>
            </a:avLst>
          </a:prstGeom>
          <a:solidFill>
            <a:srgbClr val="FFC319"/>
          </a:solidFill>
          <a:ln w="38100" cap="flat" cmpd="sng">
            <a:solidFill>
              <a:srgbClr val="FFFFFF">
                <a:alpha val="70195"/>
              </a:srgbClr>
            </a:solidFill>
            <a:prstDash val="solid"/>
            <a:headEnd type="none" w="med" len="med"/>
            <a:tailEnd type="none" w="med" len="med"/>
          </a:ln>
        </p:spPr>
        <p:txBody>
          <a:bodyPr wrap="none" anchor="ctr"/>
          <a:p>
            <a:pPr algn="ctr" eaLnBrk="1" hangingPunct="1"/>
            <a:r>
              <a:rPr lang="zh-CN" altLang="en-US" dirty="0">
                <a:solidFill>
                  <a:srgbClr val="000000"/>
                </a:solidFill>
                <a:latin typeface="黑体" panose="02010609060101010101" charset="-122"/>
                <a:ea typeface="黑体" panose="02010609060101010101" charset="-122"/>
              </a:rPr>
              <a:t>残留样品</a:t>
            </a:r>
            <a:endParaRPr lang="zh-CN" altLang="en-US" dirty="0">
              <a:solidFill>
                <a:srgbClr val="000000"/>
              </a:solidFill>
              <a:latin typeface="黑体" panose="02010609060101010101" charset="-122"/>
              <a:ea typeface="黑体" panose="02010609060101010101" charset="-122"/>
            </a:endParaRPr>
          </a:p>
        </p:txBody>
      </p:sp>
      <p:sp>
        <p:nvSpPr>
          <p:cNvPr id="14" name="AutoShape 15"/>
          <p:cNvSpPr>
            <a:spLocks noChangeArrowheads="true"/>
          </p:cNvSpPr>
          <p:nvPr/>
        </p:nvSpPr>
        <p:spPr bwMode="gray">
          <a:xfrm>
            <a:off x="7005638" y="3668713"/>
            <a:ext cx="1570038" cy="565150"/>
          </a:xfrm>
          <a:prstGeom prst="roundRect">
            <a:avLst>
              <a:gd name="adj" fmla="val 16667"/>
            </a:avLst>
          </a:prstGeom>
          <a:solidFill>
            <a:srgbClr val="FFC319"/>
          </a:solidFill>
          <a:ln w="38100" algn="ctr">
            <a:solidFill>
              <a:srgbClr val="FFFFFF">
                <a:alpha val="7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
        <p:nvSpPr>
          <p:cNvPr id="15" name="Text Box 16"/>
          <p:cNvSpPr txBox="true"/>
          <p:nvPr/>
        </p:nvSpPr>
        <p:spPr>
          <a:xfrm>
            <a:off x="7050088" y="3813175"/>
            <a:ext cx="1443037" cy="338138"/>
          </a:xfrm>
          <a:prstGeom prst="rect">
            <a:avLst/>
          </a:prstGeom>
          <a:noFill/>
          <a:ln w="9525">
            <a:noFill/>
          </a:ln>
        </p:spPr>
        <p:txBody>
          <a:bodyPr>
            <a:spAutoFit/>
          </a:bodyPr>
          <a:p>
            <a:pPr algn="ctr" eaLnBrk="1" hangingPunct="1"/>
            <a:r>
              <a:rPr lang="zh-CN" altLang="en-US" sz="1600" dirty="0">
                <a:solidFill>
                  <a:srgbClr val="000000"/>
                </a:solidFill>
                <a:latin typeface="黑体" panose="02010609060101010101" charset="-122"/>
                <a:ea typeface="黑体" panose="02010609060101010101" charset="-122"/>
              </a:rPr>
              <a:t>废酸、废碱</a:t>
            </a:r>
            <a:endParaRPr lang="en-US" altLang="zh-CN" sz="1600" dirty="0">
              <a:solidFill>
                <a:srgbClr val="000000"/>
              </a:solidFill>
              <a:latin typeface="黑体" panose="02010609060101010101" charset="-122"/>
              <a:ea typeface="黑体" panose="02010609060101010101" charset="-122"/>
            </a:endParaRPr>
          </a:p>
        </p:txBody>
      </p:sp>
      <p:sp>
        <p:nvSpPr>
          <p:cNvPr id="16" name="Text Box 18"/>
          <p:cNvSpPr txBox="true"/>
          <p:nvPr/>
        </p:nvSpPr>
        <p:spPr>
          <a:xfrm>
            <a:off x="771525" y="3773488"/>
            <a:ext cx="1443038" cy="400050"/>
          </a:xfrm>
          <a:prstGeom prst="rect">
            <a:avLst/>
          </a:prstGeom>
          <a:noFill/>
          <a:ln w="9525">
            <a:noFill/>
          </a:ln>
        </p:spPr>
        <p:txBody>
          <a:bodyPr>
            <a:spAutoFit/>
          </a:bodyPr>
          <a:p>
            <a:pPr algn="ctr" eaLnBrk="1" hangingPunct="1"/>
            <a:r>
              <a:rPr lang="zh-CN" altLang="zh-CN" sz="2000" dirty="0">
                <a:solidFill>
                  <a:srgbClr val="000000"/>
                </a:solidFill>
                <a:latin typeface="黑体" panose="02010609060101010101" charset="-122"/>
                <a:ea typeface="黑体" panose="02010609060101010101" charset="-122"/>
              </a:rPr>
              <a:t>无机废液</a:t>
            </a:r>
            <a:endParaRPr lang="en-US" altLang="zh-CN" sz="2000" dirty="0">
              <a:solidFill>
                <a:srgbClr val="000000"/>
              </a:solidFill>
              <a:latin typeface="黑体" panose="02010609060101010101" charset="-122"/>
              <a:ea typeface="黑体" panose="02010609060101010101" charset="-122"/>
            </a:endParaRPr>
          </a:p>
        </p:txBody>
      </p:sp>
      <p:sp>
        <p:nvSpPr>
          <p:cNvPr id="17" name="Text Box 19"/>
          <p:cNvSpPr txBox="true"/>
          <p:nvPr/>
        </p:nvSpPr>
        <p:spPr>
          <a:xfrm>
            <a:off x="785813" y="4489450"/>
            <a:ext cx="1443037" cy="400050"/>
          </a:xfrm>
          <a:prstGeom prst="rect">
            <a:avLst/>
          </a:prstGeom>
          <a:noFill/>
          <a:ln w="9525">
            <a:noFill/>
          </a:ln>
        </p:spPr>
        <p:txBody>
          <a:bodyPr>
            <a:spAutoFit/>
          </a:bodyPr>
          <a:p>
            <a:pPr algn="ctr" eaLnBrk="1" hangingPunct="1"/>
            <a:r>
              <a:rPr lang="zh-CN" altLang="zh-CN" sz="2000" dirty="0">
                <a:solidFill>
                  <a:srgbClr val="000000"/>
                </a:solidFill>
                <a:latin typeface="黑体" panose="02010609060101010101" charset="-122"/>
                <a:ea typeface="黑体" panose="02010609060101010101" charset="-122"/>
              </a:rPr>
              <a:t>有机</a:t>
            </a:r>
            <a:r>
              <a:rPr lang="zh-CN" altLang="en-US" sz="2000" dirty="0">
                <a:solidFill>
                  <a:srgbClr val="000000"/>
                </a:solidFill>
                <a:latin typeface="黑体" panose="02010609060101010101" charset="-122"/>
                <a:ea typeface="黑体" panose="02010609060101010101" charset="-122"/>
              </a:rPr>
              <a:t>废液</a:t>
            </a:r>
            <a:endParaRPr lang="en-US" altLang="zh-CN" sz="2000" dirty="0">
              <a:solidFill>
                <a:srgbClr val="000000"/>
              </a:solidFill>
              <a:latin typeface="黑体" panose="02010609060101010101" charset="-122"/>
              <a:ea typeface="黑体" panose="02010609060101010101" charset="-122"/>
            </a:endParaRPr>
          </a:p>
        </p:txBody>
      </p:sp>
      <p:sp>
        <p:nvSpPr>
          <p:cNvPr id="18" name="Rectangle 20"/>
          <p:cNvSpPr/>
          <p:nvPr/>
        </p:nvSpPr>
        <p:spPr>
          <a:xfrm>
            <a:off x="1733550" y="5481638"/>
            <a:ext cx="5808663" cy="708025"/>
          </a:xfrm>
          <a:prstGeom prst="rect">
            <a:avLst/>
          </a:prstGeom>
          <a:noFill/>
          <a:ln w="9525">
            <a:noFill/>
          </a:ln>
        </p:spPr>
        <p:txBody>
          <a:bodyPr>
            <a:spAutoFit/>
          </a:bodyPr>
          <a:p>
            <a:pPr algn="ctr">
              <a:buClr>
                <a:srgbClr val="D7181F"/>
              </a:buClr>
              <a:buFont typeface="Wingdings" panose="05000000000000000000" pitchFamily="2" charset="2"/>
            </a:pPr>
            <a:r>
              <a:rPr lang="zh-CN" altLang="en-US" sz="2000" dirty="0">
                <a:solidFill>
                  <a:srgbClr val="000000"/>
                </a:solidFill>
                <a:latin typeface="黑体" panose="02010609060101010101" charset="-122"/>
                <a:ea typeface="黑体" panose="02010609060101010101" charset="-122"/>
              </a:rPr>
              <a:t>一次性实验用品、</a:t>
            </a:r>
            <a:endParaRPr lang="en-US" altLang="zh-CN" sz="2000" dirty="0">
              <a:solidFill>
                <a:srgbClr val="000000"/>
              </a:solidFill>
              <a:latin typeface="黑体" panose="02010609060101010101" charset="-122"/>
              <a:ea typeface="黑体" panose="02010609060101010101" charset="-122"/>
            </a:endParaRPr>
          </a:p>
          <a:p>
            <a:pPr algn="ctr">
              <a:buClr>
                <a:srgbClr val="D7181F"/>
              </a:buClr>
              <a:buFont typeface="Wingdings" panose="05000000000000000000" pitchFamily="2" charset="2"/>
            </a:pPr>
            <a:r>
              <a:rPr lang="zh-CN" altLang="en-US" sz="2000" dirty="0">
                <a:solidFill>
                  <a:srgbClr val="000000"/>
                </a:solidFill>
                <a:latin typeface="黑体" panose="02010609060101010101" charset="-122"/>
                <a:ea typeface="黑体" panose="02010609060101010101" charset="-122"/>
              </a:rPr>
              <a:t>包装物、</a:t>
            </a:r>
            <a:r>
              <a:rPr lang="zh-CN" altLang="zh-CN" sz="2000" dirty="0">
                <a:solidFill>
                  <a:srgbClr val="000000"/>
                </a:solidFill>
                <a:latin typeface="黑体" panose="02010609060101010101" charset="-122"/>
                <a:ea typeface="黑体" panose="02010609060101010101" charset="-122"/>
              </a:rPr>
              <a:t>过滤介质</a:t>
            </a:r>
            <a:endParaRPr lang="en-US" altLang="zh-CN" sz="2000" dirty="0">
              <a:solidFill>
                <a:srgbClr val="000000"/>
              </a:solidFill>
              <a:latin typeface="黑体" panose="02010609060101010101" charset="-122"/>
              <a:ea typeface="黑体" panose="02010609060101010101" charset="-122"/>
            </a:endParaRPr>
          </a:p>
        </p:txBody>
      </p:sp>
      <p:sp>
        <p:nvSpPr>
          <p:cNvPr id="19" name="矩形 18"/>
          <p:cNvSpPr/>
          <p:nvPr/>
        </p:nvSpPr>
        <p:spPr>
          <a:xfrm>
            <a:off x="539750" y="1152525"/>
            <a:ext cx="8280400" cy="25542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2">
                    <a:lumMod val="60000"/>
                    <a:lumOff val="40000"/>
                  </a:schemeClr>
                </a:solidFill>
                <a:effectLst/>
                <a:uLnTx/>
                <a:uFillTx/>
                <a:latin typeface="黑体" panose="02010609060101010101" charset="-122"/>
                <a:ea typeface="黑体" panose="02010609060101010101" charset="-122"/>
                <a:cs typeface="+mn-cs"/>
              </a:rPr>
              <a:t>实验室危险废物</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生产、研究、开发、教学、环境检测（监测） </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活动中，化学和生物实验室（不包含感染性医 学实验室及医疗机构化验室）产生的含氰、氟、 重金属</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无机废液</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及无机废液处理产生的残渣、 残液，含矿物油、有机溶剂、甲醛</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有机废液</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废酸、废碱</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，具有危险特性的</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残留样品</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，以及沾染上述物质的</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一次性实验用品</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（不包括按实 验室管理要求进行清洗后的废弃的烧杯、量器、 漏斗等实验室用品）、</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包装物</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（不包括按实验室管理要求进行清洗后的试剂包装物、容器）、过滤吸附</a:t>
            </a:r>
            <a:r>
              <a:rPr kumimoji="0" lang="zh-CN" altLang="en-US" sz="2000" b="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介质</a:t>
            </a:r>
            <a:r>
              <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rPr>
              <a:t>等。 </a:t>
            </a:r>
            <a:endParaRPr kumimoji="0" lang="zh-CN" altLang="en-US" sz="2000" b="0" i="0" u="none" strike="noStrike" kern="1200" cap="none" spc="0" normalizeH="0" baseline="0" noProof="0" dirty="0">
              <a:ln>
                <a:noFill/>
              </a:ln>
              <a:solidFill>
                <a:srgbClr val="000066"/>
              </a:solidFill>
              <a:effectLst/>
              <a:uLnTx/>
              <a:uFillTx/>
              <a:latin typeface="黑体" panose="02010609060101010101" charset="-122"/>
              <a:ea typeface="黑体" panose="02010609060101010101"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5" grpId="0" animBg="true"/>
      <p:bldP spid="6" grpId="0" animBg="true"/>
      <p:bldP spid="7" grpId="0" animBg="true"/>
      <p:bldP spid="8" grpId="0" animBg="true"/>
      <p:bldP spid="9" grpId="0" animBg="true"/>
      <p:bldP spid="10" grpId="0" animBg="true"/>
      <p:bldP spid="11" grpId="0"/>
      <p:bldP spid="12" grpId="0" animBg="true"/>
      <p:bldP spid="13" grpId="0" animBg="true"/>
      <p:bldP spid="14" grpId="0" animBg="true"/>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true"/>
          </p:cNvSpPr>
          <p:nvPr>
            <p:ph type="title"/>
          </p:nvPr>
        </p:nvSpPr>
        <p:spPr/>
        <p:txBody>
          <a:bodyPr vert="horz" wrap="square" lIns="91440" tIns="45720" rIns="91440" bIns="45720" anchor="ctr"/>
          <a:p>
            <a:r>
              <a:rPr lang="zh-CN" altLang="en-US" dirty="0"/>
              <a:t>二、法规标准</a:t>
            </a:r>
            <a:endParaRPr lang="zh-CN" altLang="en-US" dirty="0"/>
          </a:p>
        </p:txBody>
      </p:sp>
      <p:sp>
        <p:nvSpPr>
          <p:cNvPr id="14339" name="内容占位符 1"/>
          <p:cNvSpPr>
            <a:spLocks noGrp="true"/>
          </p:cNvSpPr>
          <p:nvPr>
            <p:ph idx="1"/>
          </p:nvPr>
        </p:nvSpPr>
        <p:spPr/>
        <p:txBody>
          <a:bodyPr vert="horz" wrap="square" lIns="91440" tIns="45720" rIns="91440" bIns="45720" anchor="t"/>
          <a:p>
            <a:r>
              <a:rPr lang="zh-CN" altLang="en-US" dirty="0"/>
              <a:t>法律法规及相关标准：</a:t>
            </a:r>
            <a:endParaRPr lang="en-US" altLang="zh-CN" dirty="0"/>
          </a:p>
          <a:p>
            <a:pPr>
              <a:lnSpc>
                <a:spcPct val="150000"/>
              </a:lnSpc>
              <a:buFont typeface="Wingdings" panose="05000000000000000000" pitchFamily="2" charset="2"/>
              <a:buChar char="Ø"/>
            </a:pPr>
            <a:r>
              <a:rPr lang="en-US" altLang="zh-CN" dirty="0"/>
              <a:t>《</a:t>
            </a:r>
            <a:r>
              <a:rPr lang="zh-CN" altLang="en-US" dirty="0"/>
              <a:t>中华人民共和国固体废物污染环境防治法</a:t>
            </a:r>
            <a:r>
              <a:rPr lang="en-US" altLang="zh-CN" dirty="0"/>
              <a:t>》</a:t>
            </a:r>
            <a:endParaRPr lang="en-US" altLang="zh-CN" dirty="0"/>
          </a:p>
          <a:p>
            <a:pPr>
              <a:lnSpc>
                <a:spcPct val="150000"/>
              </a:lnSpc>
              <a:buFont typeface="Wingdings" panose="05000000000000000000" pitchFamily="2" charset="2"/>
              <a:buChar char="Ø"/>
            </a:pPr>
            <a:r>
              <a:rPr lang="en-US" altLang="zh-CN" dirty="0"/>
              <a:t>《</a:t>
            </a:r>
            <a:r>
              <a:rPr lang="zh-CN" altLang="en-US" dirty="0"/>
              <a:t>国家危险废物名录</a:t>
            </a:r>
            <a:r>
              <a:rPr lang="en-US" altLang="zh-CN" dirty="0"/>
              <a:t>》</a:t>
            </a:r>
            <a:r>
              <a:rPr lang="zh-CN" altLang="en-US" dirty="0"/>
              <a:t>（</a:t>
            </a:r>
            <a:r>
              <a:rPr lang="en-US" altLang="zh-CN" dirty="0"/>
              <a:t>2021</a:t>
            </a:r>
            <a:r>
              <a:rPr lang="zh-CN" altLang="en-US" dirty="0"/>
              <a:t>版）（</a:t>
            </a:r>
            <a:r>
              <a:rPr lang="zh-CN" altLang="en-US" dirty="0">
                <a:solidFill>
                  <a:srgbClr val="FF0000"/>
                </a:solidFill>
              </a:rPr>
              <a:t>分类</a:t>
            </a:r>
            <a:r>
              <a:rPr lang="zh-CN" altLang="en-US" dirty="0"/>
              <a:t>）</a:t>
            </a:r>
            <a:endParaRPr lang="en-US" altLang="zh-CN" dirty="0"/>
          </a:p>
          <a:p>
            <a:pPr>
              <a:lnSpc>
                <a:spcPct val="150000"/>
              </a:lnSpc>
              <a:buFont typeface="Wingdings" panose="05000000000000000000" pitchFamily="2" charset="2"/>
              <a:buChar char="Ø"/>
            </a:pPr>
            <a:r>
              <a:rPr lang="en-US" altLang="zh-CN" dirty="0"/>
              <a:t>《</a:t>
            </a:r>
            <a:r>
              <a:rPr lang="zh-CN" altLang="en-US" dirty="0"/>
              <a:t>危险废物贮存污染控制标准</a:t>
            </a:r>
            <a:r>
              <a:rPr lang="en-US" altLang="zh-CN" dirty="0"/>
              <a:t>》</a:t>
            </a:r>
            <a:r>
              <a:rPr lang="zh-CN" altLang="en-US" dirty="0"/>
              <a:t>（</a:t>
            </a:r>
            <a:r>
              <a:rPr lang="en-US" altLang="zh-CN" dirty="0">
                <a:solidFill>
                  <a:srgbClr val="FF0000"/>
                </a:solidFill>
              </a:rPr>
              <a:t>2023</a:t>
            </a:r>
            <a:r>
              <a:rPr lang="zh-CN" altLang="en-US" dirty="0">
                <a:solidFill>
                  <a:srgbClr val="FF0000"/>
                </a:solidFill>
              </a:rPr>
              <a:t>年</a:t>
            </a:r>
            <a:r>
              <a:rPr lang="en-US" altLang="zh-CN" dirty="0">
                <a:solidFill>
                  <a:srgbClr val="FF0000"/>
                </a:solidFill>
              </a:rPr>
              <a:t>7</a:t>
            </a:r>
            <a:r>
              <a:rPr lang="zh-CN" altLang="en-US" dirty="0">
                <a:solidFill>
                  <a:srgbClr val="FF0000"/>
                </a:solidFill>
              </a:rPr>
              <a:t>月</a:t>
            </a:r>
            <a:r>
              <a:rPr lang="en-US" altLang="zh-CN" dirty="0">
                <a:solidFill>
                  <a:srgbClr val="FF0000"/>
                </a:solidFill>
              </a:rPr>
              <a:t>1</a:t>
            </a:r>
            <a:r>
              <a:rPr lang="zh-CN" altLang="en-US" dirty="0">
                <a:solidFill>
                  <a:srgbClr val="FF0000"/>
                </a:solidFill>
              </a:rPr>
              <a:t>日</a:t>
            </a:r>
            <a:r>
              <a:rPr lang="zh-CN" altLang="en-US" dirty="0"/>
              <a:t>实施）</a:t>
            </a:r>
            <a:endParaRPr lang="zh-CN" altLang="en-US" dirty="0"/>
          </a:p>
          <a:p>
            <a:pPr marL="1270" indent="0">
              <a:lnSpc>
                <a:spcPct val="150000"/>
              </a:lnSpc>
              <a:buFont typeface="Wingdings" panose="05000000000000000000" pitchFamily="2" charset="2"/>
              <a:buNone/>
            </a:pPr>
            <a:r>
              <a:rPr lang="en-US" altLang="zh-CN" dirty="0"/>
              <a:t> </a:t>
            </a:r>
            <a:r>
              <a:rPr lang="zh-CN" altLang="en-US" dirty="0"/>
              <a:t>（</a:t>
            </a:r>
            <a:r>
              <a:rPr lang="zh-CN" altLang="en-US" dirty="0">
                <a:solidFill>
                  <a:srgbClr val="FF0000"/>
                </a:solidFill>
              </a:rPr>
              <a:t>收集、贮存</a:t>
            </a:r>
            <a:r>
              <a:rPr lang="zh-CN" altLang="en-US" dirty="0"/>
              <a:t>）</a:t>
            </a:r>
            <a:endParaRPr lang="en-US" altLang="zh-CN" dirty="0"/>
          </a:p>
          <a:p>
            <a:pPr>
              <a:lnSpc>
                <a:spcPct val="150000"/>
              </a:lnSpc>
              <a:buFont typeface="Wingdings" panose="05000000000000000000" pitchFamily="2" charset="2"/>
              <a:buChar char="Ø"/>
            </a:pPr>
            <a:r>
              <a:rPr lang="en-US" altLang="zh-CN" dirty="0"/>
              <a:t>《</a:t>
            </a:r>
            <a:r>
              <a:rPr lang="zh-CN" altLang="en-US" dirty="0"/>
              <a:t>危险废物转移联单管理办法</a:t>
            </a:r>
            <a:r>
              <a:rPr lang="en-US" altLang="zh-CN" dirty="0"/>
              <a:t>》</a:t>
            </a:r>
            <a:r>
              <a:rPr lang="zh-CN" altLang="en-US" dirty="0">
                <a:sym typeface="+mn-ea"/>
              </a:rPr>
              <a:t>（</a:t>
            </a:r>
            <a:r>
              <a:rPr lang="en-US" altLang="zh-CN" dirty="0">
                <a:sym typeface="+mn-ea"/>
              </a:rPr>
              <a:t>2021</a:t>
            </a:r>
            <a:r>
              <a:rPr lang="zh-CN" altLang="en-US" dirty="0">
                <a:sym typeface="+mn-ea"/>
              </a:rPr>
              <a:t>版）</a:t>
            </a:r>
            <a:r>
              <a:rPr lang="zh-CN" altLang="en-US" dirty="0"/>
              <a:t>（</a:t>
            </a:r>
            <a:r>
              <a:rPr lang="zh-CN" altLang="en-US" dirty="0">
                <a:solidFill>
                  <a:srgbClr val="FF0000"/>
                </a:solidFill>
              </a:rPr>
              <a:t>转移</a:t>
            </a:r>
            <a:r>
              <a:rPr lang="zh-CN" altLang="en-US" dirty="0"/>
              <a:t>）</a:t>
            </a:r>
            <a:endParaRPr lang="en-US" altLang="zh-CN" dirty="0"/>
          </a:p>
          <a:p>
            <a:pPr>
              <a:lnSpc>
                <a:spcPct val="150000"/>
              </a:lnSpc>
              <a:buFont typeface="Wingdings" panose="05000000000000000000" pitchFamily="2" charset="2"/>
              <a:buChar char="Ø"/>
            </a:pPr>
            <a:r>
              <a:rPr lang="en-US" altLang="zh-CN" dirty="0"/>
              <a:t>《</a:t>
            </a:r>
            <a:r>
              <a:rPr lang="zh-CN" altLang="en-US" dirty="0"/>
              <a:t>危险废物经营许可证管理办法</a:t>
            </a:r>
            <a:r>
              <a:rPr lang="en-US" altLang="zh-CN" dirty="0"/>
              <a:t>》</a:t>
            </a:r>
            <a:r>
              <a:rPr lang="zh-CN" altLang="en-US" dirty="0"/>
              <a:t>（</a:t>
            </a:r>
            <a:r>
              <a:rPr lang="zh-CN" altLang="en-US" dirty="0">
                <a:solidFill>
                  <a:srgbClr val="FF0000"/>
                </a:solidFill>
              </a:rPr>
              <a:t>处置</a:t>
            </a:r>
            <a:r>
              <a:rPr lang="zh-CN" altLang="en-US" dirty="0"/>
              <a:t>）</a:t>
            </a:r>
            <a:endParaRPr lang="zh-CN" altLang="en-US" dirty="0"/>
          </a:p>
          <a:p>
            <a:pPr marL="1270" indent="0">
              <a:lnSpc>
                <a:spcPct val="150000"/>
              </a:lnSpc>
              <a:buNone/>
            </a:pPr>
            <a:endParaRPr lang="zh-CN" alt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true"/>
          </p:cNvSpPr>
          <p:nvPr>
            <p:ph type="title"/>
          </p:nvPr>
        </p:nvSpPr>
        <p:spPr/>
        <p:txBody>
          <a:bodyPr vert="horz" wrap="square" lIns="91440" tIns="45720" rIns="91440" bIns="45720" anchor="ctr"/>
          <a:p>
            <a:r>
              <a:rPr lang="zh-CN" altLang="en-US" dirty="0"/>
              <a:t>二、法规标准</a:t>
            </a:r>
            <a:endParaRPr lang="zh-CN" altLang="en-US" dirty="0"/>
          </a:p>
        </p:txBody>
      </p:sp>
      <p:sp>
        <p:nvSpPr>
          <p:cNvPr id="14339" name="内容占位符 1"/>
          <p:cNvSpPr>
            <a:spLocks noGrp="true"/>
          </p:cNvSpPr>
          <p:nvPr>
            <p:ph idx="1"/>
          </p:nvPr>
        </p:nvSpPr>
        <p:spPr>
          <a:xfrm>
            <a:off x="457200" y="1447800"/>
            <a:ext cx="8511540" cy="4681855"/>
          </a:xfrm>
        </p:spPr>
        <p:txBody>
          <a:bodyPr vert="horz" wrap="square" lIns="91440" tIns="45720" rIns="91440" bIns="45720" anchor="t"/>
          <a:p>
            <a:r>
              <a:rPr lang="zh-CN" altLang="en-US" dirty="0"/>
              <a:t>法律法规及相关标准：</a:t>
            </a:r>
            <a:endParaRPr lang="en-US" altLang="zh-CN" dirty="0"/>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Ø"/>
              <a:defRPr/>
            </a:pPr>
            <a:r>
              <a:rPr noProof="0" dirty="0">
                <a:ln>
                  <a:noFill/>
                </a:ln>
                <a:solidFill>
                  <a:srgbClr val="000066"/>
                </a:solidFill>
                <a:effectLst/>
                <a:uLnTx/>
                <a:uFillTx/>
                <a:sym typeface="+mn-ea"/>
              </a:rPr>
              <a:t>《危险废物产生单位环境管理计划和台账制定技术规范》</a:t>
            </a:r>
            <a:endParaRPr noProof="0" dirty="0">
              <a:ln>
                <a:noFill/>
              </a:ln>
              <a:solidFill>
                <a:srgbClr val="000066"/>
              </a:solidFill>
              <a:effectLst/>
              <a:uLnTx/>
              <a:uFillTx/>
              <a:sym typeface="+mn-ea"/>
            </a:endParaRPr>
          </a:p>
          <a:p>
            <a:pPr marL="1270" marR="0" lvl="0" indent="0" algn="l" defTabSz="684530" rtl="0" eaLnBrk="0" fontAlgn="base" latinLnBrk="0" hangingPunct="0">
              <a:lnSpc>
                <a:spcPct val="150000"/>
              </a:lnSpc>
              <a:spcBef>
                <a:spcPct val="15000"/>
              </a:spcBef>
              <a:spcAft>
                <a:spcPct val="0"/>
              </a:spcAft>
              <a:buClrTx/>
              <a:buSzPct val="100000"/>
              <a:buFont typeface="Wingdings" panose="05000000000000000000" pitchFamily="2" charset="2"/>
              <a:buNone/>
              <a:defRPr/>
            </a:pPr>
            <a:r>
              <a:rPr lang="en-US" altLang="zh-CN" noProof="0" dirty="0">
                <a:ln>
                  <a:noFill/>
                </a:ln>
                <a:solidFill>
                  <a:srgbClr val="000066"/>
                </a:solidFill>
                <a:effectLst/>
                <a:uLnTx/>
                <a:uFillTx/>
                <a:sym typeface="+mn-ea"/>
              </a:rPr>
              <a:t>  </a:t>
            </a:r>
            <a:r>
              <a:rPr lang="zh-CN" noProof="0" dirty="0">
                <a:ln>
                  <a:noFill/>
                </a:ln>
                <a:solidFill>
                  <a:srgbClr val="000066"/>
                </a:solidFill>
                <a:effectLst/>
                <a:uLnTx/>
                <a:uFillTx/>
                <a:sym typeface="+mn-ea"/>
              </a:rPr>
              <a:t>（</a:t>
            </a:r>
            <a:r>
              <a:rPr lang="en-US" altLang="zh-CN" noProof="0" dirty="0">
                <a:ln>
                  <a:noFill/>
                </a:ln>
                <a:solidFill>
                  <a:srgbClr val="000066"/>
                </a:solidFill>
                <a:effectLst/>
                <a:uLnTx/>
                <a:uFillTx/>
                <a:sym typeface="+mn-ea"/>
              </a:rPr>
              <a:t>2022</a:t>
            </a:r>
            <a:r>
              <a:rPr lang="zh-CN" altLang="en-US" noProof="0" dirty="0">
                <a:ln>
                  <a:noFill/>
                </a:ln>
                <a:solidFill>
                  <a:srgbClr val="000066"/>
                </a:solidFill>
                <a:effectLst/>
                <a:uLnTx/>
                <a:uFillTx/>
                <a:sym typeface="+mn-ea"/>
              </a:rPr>
              <a:t>年</a:t>
            </a:r>
            <a:r>
              <a:rPr lang="en-US" altLang="zh-CN" noProof="0" dirty="0">
                <a:ln>
                  <a:noFill/>
                </a:ln>
                <a:solidFill>
                  <a:srgbClr val="000066"/>
                </a:solidFill>
                <a:effectLst/>
                <a:uLnTx/>
                <a:uFillTx/>
                <a:sym typeface="+mn-ea"/>
              </a:rPr>
              <a:t>10</a:t>
            </a:r>
            <a:r>
              <a:rPr lang="zh-CN" altLang="en-US" noProof="0" dirty="0">
                <a:ln>
                  <a:noFill/>
                </a:ln>
                <a:solidFill>
                  <a:srgbClr val="000066"/>
                </a:solidFill>
                <a:effectLst/>
                <a:uLnTx/>
                <a:uFillTx/>
                <a:sym typeface="+mn-ea"/>
              </a:rPr>
              <a:t>月</a:t>
            </a:r>
            <a:r>
              <a:rPr lang="en-US" altLang="zh-CN" noProof="0" dirty="0">
                <a:ln>
                  <a:noFill/>
                </a:ln>
                <a:solidFill>
                  <a:srgbClr val="000066"/>
                </a:solidFill>
                <a:effectLst/>
                <a:uLnTx/>
                <a:uFillTx/>
                <a:sym typeface="+mn-ea"/>
              </a:rPr>
              <a:t>1</a:t>
            </a:r>
            <a:r>
              <a:rPr lang="zh-CN" altLang="en-US" noProof="0" dirty="0">
                <a:ln>
                  <a:noFill/>
                </a:ln>
                <a:solidFill>
                  <a:srgbClr val="000066"/>
                </a:solidFill>
                <a:effectLst/>
                <a:uLnTx/>
                <a:uFillTx/>
                <a:sym typeface="+mn-ea"/>
              </a:rPr>
              <a:t>日实施）</a:t>
            </a:r>
            <a:endParaRPr lang="zh-CN" altLang="en-US" noProof="0" dirty="0">
              <a:ln>
                <a:noFill/>
              </a:ln>
              <a:solidFill>
                <a:srgbClr val="000066"/>
              </a:solidFill>
              <a:effectLst/>
              <a:uLnTx/>
              <a:uFillTx/>
              <a:sym typeface="+mn-ea"/>
            </a:endParaRPr>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Ø"/>
              <a:defRPr/>
            </a:pPr>
            <a:r>
              <a:rPr lang="en-US" altLang="zh-CN" noProof="0" dirty="0">
                <a:ln>
                  <a:noFill/>
                </a:ln>
                <a:solidFill>
                  <a:srgbClr val="000066"/>
                </a:solidFill>
                <a:effectLst/>
                <a:uLnTx/>
                <a:uFillTx/>
                <a:sym typeface="+mn-ea"/>
              </a:rPr>
              <a:t>《</a:t>
            </a:r>
            <a:r>
              <a:rPr lang="zh-CN" altLang="en-US" noProof="0" dirty="0">
                <a:ln>
                  <a:noFill/>
                </a:ln>
                <a:solidFill>
                  <a:srgbClr val="000066"/>
                </a:solidFill>
                <a:effectLst/>
                <a:uLnTx/>
                <a:uFillTx/>
                <a:sym typeface="+mn-ea"/>
              </a:rPr>
              <a:t>危险废物识别标志设置技术规范</a:t>
            </a:r>
            <a:r>
              <a:rPr lang="en-US" altLang="zh-CN" noProof="0" dirty="0">
                <a:ln>
                  <a:noFill/>
                </a:ln>
                <a:solidFill>
                  <a:srgbClr val="000066"/>
                </a:solidFill>
                <a:effectLst/>
                <a:uLnTx/>
                <a:uFillTx/>
                <a:sym typeface="+mn-ea"/>
              </a:rPr>
              <a:t>》</a:t>
            </a:r>
            <a:r>
              <a:rPr lang="zh-CN" altLang="en-US" noProof="0" dirty="0">
                <a:ln>
                  <a:noFill/>
                </a:ln>
                <a:solidFill>
                  <a:srgbClr val="000066"/>
                </a:solidFill>
                <a:effectLst/>
                <a:uLnTx/>
                <a:uFillTx/>
                <a:sym typeface="+mn-ea"/>
              </a:rPr>
              <a:t>（</a:t>
            </a:r>
            <a:r>
              <a:rPr lang="en-US" altLang="zh-CN" noProof="0" dirty="0">
                <a:ln>
                  <a:noFill/>
                </a:ln>
                <a:solidFill>
                  <a:srgbClr val="FF0000"/>
                </a:solidFill>
                <a:effectLst/>
                <a:uLnTx/>
                <a:uFillTx/>
                <a:sym typeface="+mn-ea"/>
              </a:rPr>
              <a:t>2023</a:t>
            </a:r>
            <a:r>
              <a:rPr lang="zh-CN" altLang="en-US" noProof="0" dirty="0">
                <a:ln>
                  <a:noFill/>
                </a:ln>
                <a:solidFill>
                  <a:srgbClr val="FF0000"/>
                </a:solidFill>
                <a:effectLst/>
                <a:uLnTx/>
                <a:uFillTx/>
                <a:sym typeface="+mn-ea"/>
              </a:rPr>
              <a:t>年</a:t>
            </a:r>
            <a:r>
              <a:rPr lang="en-US" altLang="zh-CN" noProof="0" dirty="0">
                <a:ln>
                  <a:noFill/>
                </a:ln>
                <a:solidFill>
                  <a:srgbClr val="FF0000"/>
                </a:solidFill>
                <a:effectLst/>
                <a:uLnTx/>
                <a:uFillTx/>
                <a:sym typeface="+mn-ea"/>
              </a:rPr>
              <a:t>7</a:t>
            </a:r>
            <a:r>
              <a:rPr lang="zh-CN" altLang="en-US" noProof="0" dirty="0">
                <a:ln>
                  <a:noFill/>
                </a:ln>
                <a:solidFill>
                  <a:srgbClr val="FF0000"/>
                </a:solidFill>
                <a:effectLst/>
                <a:uLnTx/>
                <a:uFillTx/>
                <a:sym typeface="+mn-ea"/>
              </a:rPr>
              <a:t>月</a:t>
            </a:r>
            <a:r>
              <a:rPr lang="en-US" altLang="zh-CN" noProof="0" dirty="0">
                <a:ln>
                  <a:noFill/>
                </a:ln>
                <a:solidFill>
                  <a:srgbClr val="FF0000"/>
                </a:solidFill>
                <a:effectLst/>
                <a:uLnTx/>
                <a:uFillTx/>
                <a:sym typeface="+mn-ea"/>
              </a:rPr>
              <a:t>1</a:t>
            </a:r>
            <a:r>
              <a:rPr lang="zh-CN" altLang="en-US" noProof="0" dirty="0">
                <a:ln>
                  <a:noFill/>
                </a:ln>
                <a:solidFill>
                  <a:srgbClr val="FF0000"/>
                </a:solidFill>
                <a:effectLst/>
                <a:uLnTx/>
                <a:uFillTx/>
                <a:sym typeface="+mn-ea"/>
              </a:rPr>
              <a:t>日</a:t>
            </a:r>
            <a:r>
              <a:rPr lang="zh-CN" altLang="en-US" noProof="0" dirty="0">
                <a:ln>
                  <a:noFill/>
                </a:ln>
                <a:solidFill>
                  <a:srgbClr val="000066"/>
                </a:solidFill>
                <a:effectLst/>
                <a:uLnTx/>
                <a:uFillTx/>
                <a:sym typeface="+mn-ea"/>
              </a:rPr>
              <a:t>实施）</a:t>
            </a:r>
            <a:endParaRPr lang="zh-CN" altLang="en-US" noProof="0" dirty="0">
              <a:ln>
                <a:noFill/>
              </a:ln>
              <a:solidFill>
                <a:srgbClr val="000066"/>
              </a:solidFill>
              <a:effectLst/>
              <a:uLnTx/>
              <a:uFillTx/>
              <a:sym typeface="+mn-ea"/>
            </a:endParaRPr>
          </a:p>
          <a:p>
            <a:pPr>
              <a:lnSpc>
                <a:spcPct val="150000"/>
              </a:lnSpc>
              <a:buFont typeface="Wingdings" panose="05000000000000000000" pitchFamily="2" charset="2"/>
              <a:buChar char="Ø"/>
            </a:pPr>
            <a:r>
              <a:rPr lang="en-US" altLang="zh-CN" dirty="0">
                <a:sym typeface="+mn-ea"/>
              </a:rPr>
              <a:t>《</a:t>
            </a:r>
            <a:r>
              <a:rPr lang="zh-CN" altLang="en-US" dirty="0">
                <a:sym typeface="+mn-ea"/>
              </a:rPr>
              <a:t>北京市危险废物污染环境防治条例</a:t>
            </a:r>
            <a:r>
              <a:rPr lang="en-US" altLang="zh-CN" dirty="0">
                <a:sym typeface="+mn-ea"/>
              </a:rPr>
              <a:t>》</a:t>
            </a:r>
            <a:endParaRPr lang="en-US" altLang="zh-CN" dirty="0"/>
          </a:p>
          <a:p>
            <a:pPr>
              <a:lnSpc>
                <a:spcPct val="150000"/>
              </a:lnSpc>
              <a:buFont typeface="Wingdings" panose="05000000000000000000" pitchFamily="2" charset="2"/>
              <a:buChar char="Ø"/>
            </a:pPr>
            <a:r>
              <a:rPr lang="en-US" altLang="zh-CN" dirty="0">
                <a:sym typeface="+mn-ea"/>
              </a:rPr>
              <a:t>《</a:t>
            </a:r>
            <a:r>
              <a:rPr lang="zh-CN" altLang="en-US" dirty="0">
                <a:sym typeface="+mn-ea"/>
              </a:rPr>
              <a:t>实验室危险废物污染防治技术规范</a:t>
            </a:r>
            <a:r>
              <a:rPr lang="en-US" altLang="zh-CN" dirty="0">
                <a:sym typeface="+mn-ea"/>
              </a:rPr>
              <a:t>》</a:t>
            </a:r>
            <a:r>
              <a:rPr lang="zh-CN" altLang="en-US" dirty="0">
                <a:sym typeface="+mn-ea"/>
              </a:rPr>
              <a:t>（北京市地标）</a:t>
            </a:r>
            <a:endParaRPr lang="en-US" altLang="zh-CN" dirty="0"/>
          </a:p>
          <a:p>
            <a:pPr marL="215900" marR="0" lvl="0" indent="-214630" algn="l" defTabSz="684530" rtl="0" eaLnBrk="0" fontAlgn="base" latinLnBrk="0" hangingPunct="0">
              <a:lnSpc>
                <a:spcPct val="150000"/>
              </a:lnSpc>
              <a:spcBef>
                <a:spcPct val="15000"/>
              </a:spcBef>
              <a:spcAft>
                <a:spcPct val="0"/>
              </a:spcAft>
              <a:buClrTx/>
              <a:buSzPct val="100000"/>
              <a:buFont typeface="Wingdings" panose="05000000000000000000" pitchFamily="2" charset="2"/>
              <a:buChar char="Ø"/>
              <a:defRPr/>
            </a:pPr>
            <a:endParaRPr kumimoji="0" lang="en-US" altLang="zh-CN" b="0" i="0" u="none" strike="noStrike" kern="0" cap="none" spc="0" normalizeH="0" baseline="0" noProof="0" dirty="0">
              <a:ln>
                <a:noFill/>
              </a:ln>
              <a:solidFill>
                <a:schemeClr val="tx1"/>
              </a:solidFill>
              <a:effectLst/>
              <a:uLnTx/>
              <a:uFillTx/>
              <a:latin typeface="+mn-lt"/>
              <a:ea typeface="+mn-ea"/>
              <a:cs typeface="+mn-cs"/>
            </a:endParaRPr>
          </a:p>
          <a:p>
            <a:pPr>
              <a:lnSpc>
                <a:spcPct val="150000"/>
              </a:lnSpc>
            </a:pPr>
            <a:endParaRPr lang="zh-CN" altLang="en-US" dirty="0"/>
          </a:p>
        </p:txBody>
      </p:sp>
    </p:spTree>
  </p:cSld>
  <p:clrMapOvr>
    <a:masterClrMapping/>
  </p:clrMapOvr>
  <p:transition>
    <p:fade/>
  </p:transition>
</p:sld>
</file>

<file path=ppt/tags/tag1.xml><?xml version="1.0" encoding="utf-8"?>
<p:tagLst xmlns:p="http://schemas.openxmlformats.org/presentationml/2006/main">
  <p:tag name="KSO_WM_UNIT_PLACING_PICTURE_USER_VIEWPORT" val="{&quot;height&quot;:8988,&quot;width&quot;:22092}"/>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heme/theme1.xml><?xml version="1.0" encoding="utf-8"?>
<a:theme xmlns:a="http://schemas.openxmlformats.org/drawingml/2006/main" name="淡蓝色背景ppt模板">
  <a:themeElements>
    <a:clrScheme name="">
      <a:dk1>
        <a:srgbClr val="FFFFFF"/>
      </a:dk1>
      <a:lt1>
        <a:srgbClr val="FFFFFF"/>
      </a:lt1>
      <a:dk2>
        <a:srgbClr val="E5F1F7"/>
      </a:dk2>
      <a:lt2>
        <a:srgbClr val="125CA7"/>
      </a:lt2>
      <a:accent1>
        <a:srgbClr val="BFE7F7"/>
      </a:accent1>
      <a:accent2>
        <a:srgbClr val="54B0E2"/>
      </a:accent2>
      <a:accent3>
        <a:srgbClr val="FFFFFF"/>
      </a:accent3>
      <a:accent4>
        <a:srgbClr val="DADADA"/>
      </a:accent4>
      <a:accent5>
        <a:srgbClr val="DCF1FA"/>
      </a:accent5>
      <a:accent6>
        <a:srgbClr val="4B9FCD"/>
      </a:accent6>
      <a:hlink>
        <a:srgbClr val="54B0E2"/>
      </a:hlink>
      <a:folHlink>
        <a:srgbClr val="F47E3F"/>
      </a:folHlink>
    </a:clrScheme>
    <a:fontScheme name="淡蓝色背景ppt模板">
      <a:majorFont>
        <a:latin typeface="微软雅黑"/>
        <a:ea typeface="黑体"/>
        <a:cs typeface=""/>
      </a:majorFont>
      <a:minorFont>
        <a:latin typeface="黑体"/>
        <a:ea typeface="黑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defRPr kumimoji="0" lang="zh-CN" sz="1800" b="0" i="0" u="none" strike="noStrike" cap="none" normalizeH="0" baseline="0" smtClean="0">
            <a:ln>
              <a:noFill/>
            </a:ln>
            <a:solidFill>
              <a:schemeClr val="tx1"/>
            </a:solidFill>
            <a:effectLst/>
            <a:latin typeface="Arial" panose="0208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 typeface="Arial" panose="02080604020202020204" pitchFamily="34" charset="0"/>
          <a:buNone/>
          <a:defRPr kumimoji="0" lang="zh-CN" sz="1800" b="0" i="0" u="none" strike="noStrike" cap="none" normalizeH="0" baseline="0" smtClean="0">
            <a:ln>
              <a:noFill/>
            </a:ln>
            <a:solidFill>
              <a:schemeClr val="tx1"/>
            </a:solidFill>
            <a:effectLst/>
            <a:latin typeface="Arial" panose="02080604020202020204" pitchFamily="34" charset="0"/>
            <a:ea typeface="宋体" panose="02010600030101010101" pitchFamily="2" charset="-122"/>
          </a:defRPr>
        </a:defPPr>
      </a:lstStyle>
    </a:lnDef>
  </a:objectDefaults>
  <a:extraClrSchemeLst>
    <a:extraClrScheme>
      <a:clrScheme name="淡蓝色背景ppt模板 1">
        <a:dk1>
          <a:srgbClr val="125CA7"/>
        </a:dk1>
        <a:lt1>
          <a:srgbClr val="FFFFFF"/>
        </a:lt1>
        <a:dk2>
          <a:srgbClr val="000000"/>
        </a:dk2>
        <a:lt2>
          <a:srgbClr val="E5F1F7"/>
        </a:lt2>
        <a:accent1>
          <a:srgbClr val="BFE7F7"/>
        </a:accent1>
        <a:accent2>
          <a:srgbClr val="54B0E2"/>
        </a:accent2>
        <a:accent3>
          <a:srgbClr val="AAAAAA"/>
        </a:accent3>
        <a:accent4>
          <a:srgbClr val="DADADA"/>
        </a:accent4>
        <a:accent5>
          <a:srgbClr val="DCF1FA"/>
        </a:accent5>
        <a:accent6>
          <a:srgbClr val="4B9FCD"/>
        </a:accent6>
        <a:hlink>
          <a:srgbClr val="54B0E2"/>
        </a:hlink>
        <a:folHlink>
          <a:srgbClr val="F47E3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4274</Words>
  <Application>WPS 演示</Application>
  <PresentationFormat>全屏显示(4:3)</PresentationFormat>
  <Paragraphs>374</Paragraphs>
  <Slides>39</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宋体</vt:lpstr>
      <vt:lpstr>Wingdings</vt:lpstr>
      <vt:lpstr>DejaVu Sans</vt:lpstr>
      <vt:lpstr>微软雅黑</vt:lpstr>
      <vt:lpstr>黑体</vt:lpstr>
      <vt:lpstr>Times New Roman</vt:lpstr>
      <vt:lpstr>Wingdings</vt:lpstr>
      <vt:lpstr>Arial Unicode MS</vt:lpstr>
      <vt:lpstr>Calibri</vt:lpstr>
      <vt:lpstr>淡蓝色背景ppt模板</vt:lpstr>
      <vt:lpstr>实验室危险废物规范化 管理相关要求</vt:lpstr>
      <vt:lpstr>目录</vt:lpstr>
      <vt:lpstr>一、基本概念</vt:lpstr>
      <vt:lpstr>一、基本概念</vt:lpstr>
      <vt:lpstr>一、基本概念</vt:lpstr>
      <vt:lpstr>一、基本概念</vt:lpstr>
      <vt:lpstr>一、基本概念</vt:lpstr>
      <vt:lpstr>二、法规标准</vt:lpstr>
      <vt:lpstr>二、法规标准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三、管理要求</vt:lpstr>
      <vt:lpstr>感谢聆听，谢谢。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汇报题目汇报题目汇报题目 汇报题目汇报题目</dc:title>
  <dc:creator>HE</dc:creator>
  <cp:lastModifiedBy>user</cp:lastModifiedBy>
  <cp:revision>144</cp:revision>
  <dcterms:created xsi:type="dcterms:W3CDTF">2023-07-07T07:57:30Z</dcterms:created>
  <dcterms:modified xsi:type="dcterms:W3CDTF">2023-07-07T07:57:30Z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2052-11.8.2.10251</vt:lpwstr>
  </property>
</Properties>
</file>